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4" r:id="rId4"/>
  </p:sldMasterIdLst>
  <p:notesMasterIdLst>
    <p:notesMasterId r:id="rId31"/>
  </p:notesMasterIdLst>
  <p:sldIdLst>
    <p:sldId id="256" r:id="rId5"/>
    <p:sldId id="257" r:id="rId6"/>
    <p:sldId id="258" r:id="rId7"/>
    <p:sldId id="265" r:id="rId8"/>
    <p:sldId id="277" r:id="rId9"/>
    <p:sldId id="263" r:id="rId10"/>
    <p:sldId id="278" r:id="rId11"/>
    <p:sldId id="259" r:id="rId12"/>
    <p:sldId id="279" r:id="rId13"/>
    <p:sldId id="260" r:id="rId14"/>
    <p:sldId id="261" r:id="rId15"/>
    <p:sldId id="275" r:id="rId16"/>
    <p:sldId id="282" r:id="rId17"/>
    <p:sldId id="264" r:id="rId18"/>
    <p:sldId id="283" r:id="rId19"/>
    <p:sldId id="271" r:id="rId20"/>
    <p:sldId id="266" r:id="rId21"/>
    <p:sldId id="268" r:id="rId22"/>
    <p:sldId id="287" r:id="rId23"/>
    <p:sldId id="280" r:id="rId24"/>
    <p:sldId id="293" r:id="rId25"/>
    <p:sldId id="288" r:id="rId26"/>
    <p:sldId id="289" r:id="rId27"/>
    <p:sldId id="290" r:id="rId28"/>
    <p:sldId id="291" r:id="rId29"/>
    <p:sldId id="292"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0ADD1D8-8AE2-4CBB-B31B-2BDA76856E74}" v="1" dt="2020-08-10T18:23:04.81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343" autoAdjust="0"/>
  </p:normalViewPr>
  <p:slideViewPr>
    <p:cSldViewPr>
      <p:cViewPr varScale="1">
        <p:scale>
          <a:sx n="114" d="100"/>
          <a:sy n="114" d="100"/>
        </p:scale>
        <p:origin x="152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risti Brownfield" userId="5a847899-b158-4069-9fb6-bc2e90b920c5" providerId="ADAL" clId="{E0ADD1D8-8AE2-4CBB-B31B-2BDA76856E74}"/>
    <pc:docChg chg="addSld modSld">
      <pc:chgData name="Kristi Brownfield" userId="5a847899-b158-4069-9fb6-bc2e90b920c5" providerId="ADAL" clId="{E0ADD1D8-8AE2-4CBB-B31B-2BDA76856E74}" dt="2020-08-10T18:23:46.217" v="45" actId="20577"/>
      <pc:docMkLst>
        <pc:docMk/>
      </pc:docMkLst>
      <pc:sldChg chg="modSp">
        <pc:chgData name="Kristi Brownfield" userId="5a847899-b158-4069-9fb6-bc2e90b920c5" providerId="ADAL" clId="{E0ADD1D8-8AE2-4CBB-B31B-2BDA76856E74}" dt="2020-08-10T18:22:53.523" v="8" actId="20577"/>
        <pc:sldMkLst>
          <pc:docMk/>
          <pc:sldMk cId="564089555" sldId="287"/>
        </pc:sldMkLst>
        <pc:spChg chg="mod">
          <ac:chgData name="Kristi Brownfield" userId="5a847899-b158-4069-9fb6-bc2e90b920c5" providerId="ADAL" clId="{E0ADD1D8-8AE2-4CBB-B31B-2BDA76856E74}" dt="2020-08-10T18:22:53.523" v="8" actId="20577"/>
          <ac:spMkLst>
            <pc:docMk/>
            <pc:sldMk cId="564089555" sldId="287"/>
            <ac:spMk id="2" creationId="{00000000-0000-0000-0000-000000000000}"/>
          </ac:spMkLst>
        </pc:spChg>
      </pc:sldChg>
      <pc:sldChg chg="modSp add">
        <pc:chgData name="Kristi Brownfield" userId="5a847899-b158-4069-9fb6-bc2e90b920c5" providerId="ADAL" clId="{E0ADD1D8-8AE2-4CBB-B31B-2BDA76856E74}" dt="2020-08-10T18:23:46.217" v="45" actId="20577"/>
        <pc:sldMkLst>
          <pc:docMk/>
          <pc:sldMk cId="4201087531" sldId="293"/>
        </pc:sldMkLst>
        <pc:spChg chg="mod">
          <ac:chgData name="Kristi Brownfield" userId="5a847899-b158-4069-9fb6-bc2e90b920c5" providerId="ADAL" clId="{E0ADD1D8-8AE2-4CBB-B31B-2BDA76856E74}" dt="2020-08-10T18:23:46.217" v="45" actId="20577"/>
          <ac:spMkLst>
            <pc:docMk/>
            <pc:sldMk cId="4201087531" sldId="293"/>
            <ac:spMk id="2" creationId="{9E4C53E7-E7A3-4110-A38B-5181784BF30A}"/>
          </ac:spMkLst>
        </pc:spChg>
      </pc:sldChg>
    </pc:docChg>
  </pc:docChgLst>
  <pc:docChgLst>
    <pc:chgData name="Kristi Brownfield" userId="5a847899-b158-4069-9fb6-bc2e90b920c5" providerId="ADAL" clId="{6FCC7CD0-ED3E-4C8B-9FB3-8D85E25BDD10}"/>
    <pc:docChg chg="undo redo custSel addSld delSld modSld sldOrd">
      <pc:chgData name="Kristi Brownfield" userId="5a847899-b158-4069-9fb6-bc2e90b920c5" providerId="ADAL" clId="{6FCC7CD0-ED3E-4C8B-9FB3-8D85E25BDD10}" dt="2020-02-05T20:01:25.200" v="30" actId="2696"/>
      <pc:docMkLst>
        <pc:docMk/>
      </pc:docMkLst>
      <pc:sldChg chg="modSp">
        <pc:chgData name="Kristi Brownfield" userId="5a847899-b158-4069-9fb6-bc2e90b920c5" providerId="ADAL" clId="{6FCC7CD0-ED3E-4C8B-9FB3-8D85E25BDD10}" dt="2020-02-05T19:58:25.452" v="0" actId="20577"/>
        <pc:sldMkLst>
          <pc:docMk/>
          <pc:sldMk cId="3026037350" sldId="256"/>
        </pc:sldMkLst>
        <pc:spChg chg="mod">
          <ac:chgData name="Kristi Brownfield" userId="5a847899-b158-4069-9fb6-bc2e90b920c5" providerId="ADAL" clId="{6FCC7CD0-ED3E-4C8B-9FB3-8D85E25BDD10}" dt="2020-02-05T19:58:25.452" v="0" actId="20577"/>
          <ac:spMkLst>
            <pc:docMk/>
            <pc:sldMk cId="3026037350" sldId="256"/>
            <ac:spMk id="2" creationId="{00000000-0000-0000-0000-000000000000}"/>
          </ac:spMkLst>
        </pc:spChg>
      </pc:sldChg>
      <pc:sldChg chg="modSp">
        <pc:chgData name="Kristi Brownfield" userId="5a847899-b158-4069-9fb6-bc2e90b920c5" providerId="ADAL" clId="{6FCC7CD0-ED3E-4C8B-9FB3-8D85E25BDD10}" dt="2020-02-05T19:59:28.686" v="21" actId="113"/>
        <pc:sldMkLst>
          <pc:docMk/>
          <pc:sldMk cId="1147488585" sldId="257"/>
        </pc:sldMkLst>
        <pc:spChg chg="mod">
          <ac:chgData name="Kristi Brownfield" userId="5a847899-b158-4069-9fb6-bc2e90b920c5" providerId="ADAL" clId="{6FCC7CD0-ED3E-4C8B-9FB3-8D85E25BDD10}" dt="2020-02-05T19:59:28.686" v="21" actId="113"/>
          <ac:spMkLst>
            <pc:docMk/>
            <pc:sldMk cId="1147488585" sldId="257"/>
            <ac:spMk id="3" creationId="{00000000-0000-0000-0000-000000000000}"/>
          </ac:spMkLst>
        </pc:spChg>
      </pc:sldChg>
      <pc:sldChg chg="del">
        <pc:chgData name="Kristi Brownfield" userId="5a847899-b158-4069-9fb6-bc2e90b920c5" providerId="ADAL" clId="{6FCC7CD0-ED3E-4C8B-9FB3-8D85E25BDD10}" dt="2020-02-05T20:01:25.191" v="29" actId="2696"/>
        <pc:sldMkLst>
          <pc:docMk/>
          <pc:sldMk cId="587627255" sldId="262"/>
        </pc:sldMkLst>
      </pc:sldChg>
      <pc:sldChg chg="modSp add ord">
        <pc:chgData name="Kristi Brownfield" userId="5a847899-b158-4069-9fb6-bc2e90b920c5" providerId="ADAL" clId="{6FCC7CD0-ED3E-4C8B-9FB3-8D85E25BDD10}" dt="2020-02-05T20:01:13.994" v="28" actId="113"/>
        <pc:sldMkLst>
          <pc:docMk/>
          <pc:sldMk cId="1378620632" sldId="275"/>
        </pc:sldMkLst>
        <pc:spChg chg="mod">
          <ac:chgData name="Kristi Brownfield" userId="5a847899-b158-4069-9fb6-bc2e90b920c5" providerId="ADAL" clId="{6FCC7CD0-ED3E-4C8B-9FB3-8D85E25BDD10}" dt="2020-02-05T20:01:06.894" v="26" actId="113"/>
          <ac:spMkLst>
            <pc:docMk/>
            <pc:sldMk cId="1378620632" sldId="275"/>
            <ac:spMk id="2" creationId="{00000000-0000-0000-0000-000000000000}"/>
          </ac:spMkLst>
        </pc:spChg>
        <pc:spChg chg="mod">
          <ac:chgData name="Kristi Brownfield" userId="5a847899-b158-4069-9fb6-bc2e90b920c5" providerId="ADAL" clId="{6FCC7CD0-ED3E-4C8B-9FB3-8D85E25BDD10}" dt="2020-02-05T20:01:13.994" v="28" actId="113"/>
          <ac:spMkLst>
            <pc:docMk/>
            <pc:sldMk cId="1378620632" sldId="275"/>
            <ac:spMk id="3" creationId="{00000000-0000-0000-0000-000000000000}"/>
          </ac:spMkLst>
        </pc:spChg>
      </pc:sldChg>
      <pc:sldChg chg="del">
        <pc:chgData name="Kristi Brownfield" userId="5a847899-b158-4069-9fb6-bc2e90b920c5" providerId="ADAL" clId="{6FCC7CD0-ED3E-4C8B-9FB3-8D85E25BDD10}" dt="2020-02-05T19:59:33.548" v="22" actId="2696"/>
        <pc:sldMkLst>
          <pc:docMk/>
          <pc:sldMk cId="887965067" sldId="276"/>
        </pc:sldMkLst>
      </pc:sldChg>
      <pc:sldChg chg="del">
        <pc:chgData name="Kristi Brownfield" userId="5a847899-b158-4069-9fb6-bc2e90b920c5" providerId="ADAL" clId="{6FCC7CD0-ED3E-4C8B-9FB3-8D85E25BDD10}" dt="2020-02-05T20:01:25.200" v="30" actId="2696"/>
        <pc:sldMkLst>
          <pc:docMk/>
          <pc:sldMk cId="2857466984" sldId="286"/>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50A78D-CC7B-44AD-A6B3-3C9A820C766A}" type="datetimeFigureOut">
              <a:rPr lang="en-US" smtClean="0"/>
              <a:t>8/10/2020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4330FFC-4BD1-4C5A-8C4B-73BD24D73BB0}" type="slidenum">
              <a:rPr lang="en-US" smtClean="0"/>
              <a:t>‹#›</a:t>
            </a:fld>
            <a:endParaRPr lang="en-US"/>
          </a:p>
        </p:txBody>
      </p:sp>
    </p:spTree>
    <p:extLst>
      <p:ext uri="{BB962C8B-B14F-4D97-AF65-F5344CB8AC3E}">
        <p14:creationId xmlns:p14="http://schemas.microsoft.com/office/powerpoint/2010/main" val="42138491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a:t>Click to edit Master title style</a:t>
            </a:r>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69145505-9861-4D46-B2D2-A3CCFD85217A}" type="datetime1">
              <a:rPr lang="en-US" smtClean="0"/>
              <a:t>8/10/2020</a:t>
            </a:fld>
            <a:endParaRPr lang="en-US"/>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US"/>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704F5787-1B0B-495A-B01B-57224EDFA30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C216CBC-3F08-435F-8D4A-E0B1DB268D66}" type="datetime1">
              <a:rPr lang="en-US" smtClean="0"/>
              <a:t>8/10/2020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4F5787-1B0B-495A-B01B-57224EDFA30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0A064DF-36D4-4CF3-9AC6-F0D2A048743D}" type="datetime1">
              <a:rPr lang="en-US" smtClean="0"/>
              <a:t>8/10/2020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4F5787-1B0B-495A-B01B-57224EDFA30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a:t>Click to edit Master title style</a:t>
            </a:r>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A474B18D-3D65-47A3-A00C-826A005DBFEA}" type="datetime1">
              <a:rPr lang="en-US" smtClean="0"/>
              <a:t>8/10/2020</a:t>
            </a:fld>
            <a:endParaRPr lang="en-US"/>
          </a:p>
        </p:txBody>
      </p:sp>
      <p:sp>
        <p:nvSpPr>
          <p:cNvPr id="5" name="Footer Placeholder 4"/>
          <p:cNvSpPr>
            <a:spLocks noGrp="1"/>
          </p:cNvSpPr>
          <p:nvPr>
            <p:ph type="ftr" sz="quarter" idx="11"/>
          </p:nvPr>
        </p:nvSpPr>
        <p:spPr>
          <a:xfrm>
            <a:off x="457200" y="6480969"/>
            <a:ext cx="4260056" cy="300831"/>
          </a:xfrm>
        </p:spPr>
        <p:txBody>
          <a:bodyPr/>
          <a:lstStyle/>
          <a:p>
            <a:endParaRPr lang="en-US"/>
          </a:p>
        </p:txBody>
      </p:sp>
      <p:sp>
        <p:nvSpPr>
          <p:cNvPr id="6" name="Slide Number Placeholder 5"/>
          <p:cNvSpPr>
            <a:spLocks noGrp="1"/>
          </p:cNvSpPr>
          <p:nvPr>
            <p:ph type="sldNum" sz="quarter" idx="12"/>
          </p:nvPr>
        </p:nvSpPr>
        <p:spPr/>
        <p:txBody>
          <a:bodyPr/>
          <a:lstStyle/>
          <a:p>
            <a:fld id="{704F5787-1B0B-495A-B01B-57224EDFA30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5FBD2574-20E9-46F2-A6DE-86B760ACF87D}" type="datetime1">
              <a:rPr lang="en-US" smtClean="0"/>
              <a:t>8/10/2020</a:t>
            </a:fld>
            <a:endParaRPr lang="en-US"/>
          </a:p>
        </p:txBody>
      </p:sp>
      <p:sp>
        <p:nvSpPr>
          <p:cNvPr id="5" name="Footer Placeholder 4"/>
          <p:cNvSpPr>
            <a:spLocks noGrp="1"/>
          </p:cNvSpPr>
          <p:nvPr>
            <p:ph type="ftr" sz="quarter" idx="11"/>
          </p:nvPr>
        </p:nvSpPr>
        <p:spPr>
          <a:xfrm>
            <a:off x="2619376" y="6480969"/>
            <a:ext cx="4260056" cy="300831"/>
          </a:xfrm>
        </p:spPr>
        <p:txBody>
          <a:bodyPr/>
          <a:lstStyle/>
          <a:p>
            <a:endParaRPr lang="en-US"/>
          </a:p>
        </p:txBody>
      </p:sp>
      <p:sp>
        <p:nvSpPr>
          <p:cNvPr id="6" name="Slide Number Placeholder 5"/>
          <p:cNvSpPr>
            <a:spLocks noGrp="1"/>
          </p:cNvSpPr>
          <p:nvPr>
            <p:ph type="sldNum" sz="quarter" idx="12"/>
          </p:nvPr>
        </p:nvSpPr>
        <p:spPr>
          <a:xfrm>
            <a:off x="8451056" y="809624"/>
            <a:ext cx="502920" cy="300831"/>
          </a:xfrm>
        </p:spPr>
        <p:txBody>
          <a:bodyPr/>
          <a:lstStyle/>
          <a:p>
            <a:fld id="{704F5787-1B0B-495A-B01B-57224EDFA305}" type="slidenum">
              <a:rPr lang="en-US" smtClean="0"/>
              <a:t>‹#›</a:t>
            </a:fld>
            <a:endParaRPr lang="en-US"/>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a:t>Click to edit Master title style</a:t>
            </a:r>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a:t>Click to edit Master title style</a:t>
            </a:r>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A6CB2274-A011-4C7E-AD83-2A853FB788BC}" type="datetime1">
              <a:rPr lang="en-US" smtClean="0"/>
              <a:t>8/10/2020</a:t>
            </a:fld>
            <a:endParaRPr lang="en-US"/>
          </a:p>
        </p:txBody>
      </p:sp>
      <p:sp>
        <p:nvSpPr>
          <p:cNvPr id="6" name="Footer Placeholder 5"/>
          <p:cNvSpPr>
            <a:spLocks noGrp="1"/>
          </p:cNvSpPr>
          <p:nvPr>
            <p:ph type="ftr" sz="quarter" idx="11"/>
          </p:nvPr>
        </p:nvSpPr>
        <p:spPr>
          <a:xfrm>
            <a:off x="457200" y="6480969"/>
            <a:ext cx="4260056" cy="301752"/>
          </a:xfrm>
        </p:spPr>
        <p:txBody>
          <a:bodyPr/>
          <a:lstStyle/>
          <a:p>
            <a:endParaRPr lang="en-US"/>
          </a:p>
        </p:txBody>
      </p:sp>
      <p:sp>
        <p:nvSpPr>
          <p:cNvPr id="7" name="Slide Number Placeholder 6"/>
          <p:cNvSpPr>
            <a:spLocks noGrp="1"/>
          </p:cNvSpPr>
          <p:nvPr>
            <p:ph type="sldNum" sz="quarter" idx="12"/>
          </p:nvPr>
        </p:nvSpPr>
        <p:spPr>
          <a:xfrm>
            <a:off x="7589520" y="6480969"/>
            <a:ext cx="502920" cy="301752"/>
          </a:xfrm>
        </p:spPr>
        <p:txBody>
          <a:bodyPr/>
          <a:lstStyle/>
          <a:p>
            <a:fld id="{704F5787-1B0B-495A-B01B-57224EDFA30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a:t>Click to edit Master title style</a:t>
            </a:r>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26B61E32-7499-45E8-947B-EB300FE7EC15}" type="datetime1">
              <a:rPr lang="en-US" smtClean="0"/>
              <a:t>8/10/2020</a:t>
            </a:fld>
            <a:endParaRPr lang="en-US"/>
          </a:p>
        </p:txBody>
      </p:sp>
      <p:sp>
        <p:nvSpPr>
          <p:cNvPr id="8" name="Footer Placeholder 7"/>
          <p:cNvSpPr>
            <a:spLocks noGrp="1"/>
          </p:cNvSpPr>
          <p:nvPr>
            <p:ph type="ftr" sz="quarter" idx="11"/>
          </p:nvPr>
        </p:nvSpPr>
        <p:spPr>
          <a:xfrm>
            <a:off x="457200" y="6480969"/>
            <a:ext cx="4261104" cy="301752"/>
          </a:xfrm>
        </p:spPr>
        <p:txBody>
          <a:bodyPr/>
          <a:lstStyle/>
          <a:p>
            <a:endParaRPr lang="en-US"/>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704F5787-1B0B-495A-B01B-57224EDFA305}"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a:t>Click to edit Master title style</a:t>
            </a:r>
          </a:p>
        </p:txBody>
      </p:sp>
      <p:sp>
        <p:nvSpPr>
          <p:cNvPr id="3" name="Date Placeholder 2"/>
          <p:cNvSpPr>
            <a:spLocks noGrp="1"/>
          </p:cNvSpPr>
          <p:nvPr>
            <p:ph type="dt" sz="half" idx="10"/>
          </p:nvPr>
        </p:nvSpPr>
        <p:spPr/>
        <p:txBody>
          <a:bodyPr/>
          <a:lstStyle/>
          <a:p>
            <a:fld id="{47E425A8-EDBD-4A19-BF03-11D3B33EAA5D}" type="datetime1">
              <a:rPr lang="en-US" smtClean="0"/>
              <a:t>8/10/2020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04F5787-1B0B-495A-B01B-57224EDFA30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6D4BF9BA-3D69-4650-A755-F208FCDA4BD4}" type="datetime1">
              <a:rPr lang="en-US" smtClean="0"/>
              <a:t>8/10/2020</a:t>
            </a:fld>
            <a:endParaRPr lang="en-US"/>
          </a:p>
        </p:txBody>
      </p:sp>
      <p:sp>
        <p:nvSpPr>
          <p:cNvPr id="3" name="Footer Placeholder 2"/>
          <p:cNvSpPr>
            <a:spLocks noGrp="1"/>
          </p:cNvSpPr>
          <p:nvPr>
            <p:ph type="ftr" sz="quarter" idx="11"/>
          </p:nvPr>
        </p:nvSpPr>
        <p:spPr>
          <a:xfrm>
            <a:off x="457200" y="6481890"/>
            <a:ext cx="4260056" cy="300831"/>
          </a:xfrm>
        </p:spPr>
        <p:txBody>
          <a:bodyPr/>
          <a:lstStyle/>
          <a:p>
            <a:endParaRPr lang="en-US"/>
          </a:p>
        </p:txBody>
      </p:sp>
      <p:sp>
        <p:nvSpPr>
          <p:cNvPr id="4" name="Slide Number Placeholder 3"/>
          <p:cNvSpPr>
            <a:spLocks noGrp="1"/>
          </p:cNvSpPr>
          <p:nvPr>
            <p:ph type="sldNum" sz="quarter" idx="12"/>
          </p:nvPr>
        </p:nvSpPr>
        <p:spPr>
          <a:xfrm>
            <a:off x="7589520" y="6480969"/>
            <a:ext cx="502920" cy="301752"/>
          </a:xfrm>
        </p:spPr>
        <p:txBody>
          <a:bodyPr/>
          <a:lstStyle/>
          <a:p>
            <a:fld id="{704F5787-1B0B-495A-B01B-57224EDFA30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a:t>Click to edit Master title style</a:t>
            </a:r>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7EEDB8E4-6059-49BF-8E71-52A5EB8D5990}" type="datetime1">
              <a:rPr lang="en-US" smtClean="0"/>
              <a:t>8/10/2020</a:t>
            </a:fld>
            <a:endParaRPr lang="en-US"/>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704F5787-1B0B-495A-B01B-57224EDFA305}"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a:t>Click to edit Master title style</a:t>
            </a:r>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B5D85437-7093-4E66-8C40-CAE15260C490}" type="datetime1">
              <a:rPr lang="en-US" smtClean="0"/>
              <a:t>8/10/2020</a:t>
            </a:fld>
            <a:endParaRPr lang="en-US"/>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704F5787-1B0B-495A-B01B-57224EDFA305}"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0E04D015-1BB3-4A1D-A59E-DCD4D5FAA61A}" type="datetime1">
              <a:rPr lang="en-US" smtClean="0"/>
              <a:t>8/10/2020</a:t>
            </a:fld>
            <a:endParaRPr lang="en-US"/>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704F5787-1B0B-495A-B01B-57224EDFA305}"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ftr="0" dt="0"/>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www.equaldex.com/"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www.pewresearch.org/fact-tank/2017/06/13/5-key-findings-about-lgbt-americans/" TargetMode="External"/><Relationship Id="rId2" Type="http://schemas.openxmlformats.org/officeDocument/2006/relationships/hyperlink" Target="https://news.gallup.com/poll/234863/estimate-lgbt-population-rises.aspx" TargetMode="External"/><Relationship Id="rId1" Type="http://schemas.openxmlformats.org/officeDocument/2006/relationships/slideLayout" Target="../slideLayouts/slideLayout2.xml"/><Relationship Id="rId4" Type="http://schemas.openxmlformats.org/officeDocument/2006/relationships/hyperlink" Target="http://www.lgbtmap.org/equality_maps/profile_state/SD"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76200"/>
            <a:ext cx="6781800" cy="3505200"/>
          </a:xfrm>
        </p:spPr>
        <p:txBody>
          <a:bodyPr>
            <a:noAutofit/>
          </a:bodyPr>
          <a:lstStyle/>
          <a:p>
            <a:r>
              <a:rPr lang="en-US" sz="6000" b="1" i="1" dirty="0">
                <a:latin typeface="Arial Narrow" panose="020B0606020202030204" pitchFamily="34" charset="0"/>
              </a:rPr>
              <a:t>NSU LGBTQI</a:t>
            </a:r>
            <a:br>
              <a:rPr lang="en-US" sz="6000" b="1" i="1" dirty="0">
                <a:latin typeface="Arial Narrow" panose="020B0606020202030204" pitchFamily="34" charset="0"/>
              </a:rPr>
            </a:br>
            <a:r>
              <a:rPr lang="en-US" sz="6000" b="1" i="1" dirty="0">
                <a:latin typeface="Arial Narrow" panose="020B0606020202030204" pitchFamily="34" charset="0"/>
              </a:rPr>
              <a:t> ALLY TRAINING</a:t>
            </a:r>
            <a:br>
              <a:rPr lang="en-US" sz="4000" b="1" dirty="0">
                <a:latin typeface="Arial Narrow" panose="020B0606020202030204" pitchFamily="34" charset="0"/>
              </a:rPr>
            </a:br>
            <a:br>
              <a:rPr lang="en-US" sz="4000" b="1" dirty="0">
                <a:latin typeface="Arial Narrow" panose="020B0606020202030204" pitchFamily="34" charset="0"/>
              </a:rPr>
            </a:br>
            <a:endParaRPr lang="en-US" b="1" dirty="0">
              <a:latin typeface="Arial Narrow" panose="020B0606020202030204" pitchFamily="34" charset="0"/>
            </a:endParaRPr>
          </a:p>
        </p:txBody>
      </p:sp>
      <p:sp>
        <p:nvSpPr>
          <p:cNvPr id="3" name="Subtitle 2"/>
          <p:cNvSpPr>
            <a:spLocks noGrp="1"/>
          </p:cNvSpPr>
          <p:nvPr>
            <p:ph type="subTitle" idx="1"/>
          </p:nvPr>
        </p:nvSpPr>
        <p:spPr>
          <a:xfrm>
            <a:off x="228600" y="3352800"/>
            <a:ext cx="8305800" cy="2514600"/>
          </a:xfrm>
        </p:spPr>
        <p:txBody>
          <a:bodyPr>
            <a:noAutofit/>
          </a:bodyPr>
          <a:lstStyle/>
          <a:p>
            <a:pPr algn="l"/>
            <a:r>
              <a:rPr lang="en-US" sz="3200" b="1" dirty="0">
                <a:solidFill>
                  <a:schemeClr val="tx1"/>
                </a:solidFill>
                <a:effectLst>
                  <a:outerShdw blurRad="38100" dist="38100" dir="2700000" algn="tl">
                    <a:srgbClr val="000000">
                      <a:alpha val="43137"/>
                    </a:srgbClr>
                  </a:outerShdw>
                </a:effectLst>
                <a:latin typeface="Arial Narrow" panose="020B0606020202030204" pitchFamily="34" charset="0"/>
              </a:rPr>
              <a:t>Dr. Kristi Brownfield</a:t>
            </a:r>
          </a:p>
          <a:p>
            <a:pPr algn="l"/>
            <a:r>
              <a:rPr lang="en-US" sz="2600" b="1" dirty="0">
                <a:solidFill>
                  <a:schemeClr val="tx1"/>
                </a:solidFill>
                <a:effectLst>
                  <a:outerShdw blurRad="38100" dist="38100" dir="2700000" algn="tl">
                    <a:srgbClr val="000000">
                      <a:alpha val="43137"/>
                    </a:srgbClr>
                  </a:outerShdw>
                </a:effectLst>
                <a:latin typeface="Arial Narrow" panose="020B0606020202030204" pitchFamily="34" charset="0"/>
              </a:rPr>
              <a:t>Assistant Professor of Sociology</a:t>
            </a:r>
          </a:p>
          <a:p>
            <a:pPr algn="l"/>
            <a:endParaRPr lang="en-US" sz="1200" b="1" dirty="0">
              <a:solidFill>
                <a:schemeClr val="tx1"/>
              </a:solidFill>
              <a:effectLst>
                <a:outerShdw blurRad="38100" dist="38100" dir="2700000" algn="tl">
                  <a:srgbClr val="000000">
                    <a:alpha val="43137"/>
                  </a:srgbClr>
                </a:outerShdw>
              </a:effectLst>
              <a:latin typeface="Arial Narrow" panose="020B0606020202030204" pitchFamily="34" charset="0"/>
            </a:endParaRPr>
          </a:p>
          <a:p>
            <a:pPr algn="l"/>
            <a:r>
              <a:rPr lang="en-US" sz="3200" b="1" dirty="0">
                <a:solidFill>
                  <a:schemeClr val="tx1"/>
                </a:solidFill>
                <a:effectLst>
                  <a:outerShdw blurRad="38100" dist="38100" dir="2700000" algn="tl">
                    <a:srgbClr val="000000">
                      <a:alpha val="43137"/>
                    </a:srgbClr>
                  </a:outerShdw>
                </a:effectLst>
                <a:latin typeface="Arial Narrow" panose="020B0606020202030204" pitchFamily="34" charset="0"/>
              </a:rPr>
              <a:t>Dr. Karyl Meister</a:t>
            </a:r>
          </a:p>
          <a:p>
            <a:pPr algn="l"/>
            <a:r>
              <a:rPr lang="en-US" sz="2600" b="1" dirty="0">
                <a:solidFill>
                  <a:schemeClr val="tx1"/>
                </a:solidFill>
                <a:effectLst>
                  <a:outerShdw blurRad="38100" dist="38100" dir="2700000" algn="tl">
                    <a:srgbClr val="000000">
                      <a:alpha val="43137"/>
                    </a:srgbClr>
                  </a:outerShdw>
                </a:effectLst>
                <a:latin typeface="Arial Narrow" panose="020B0606020202030204" pitchFamily="34" charset="0"/>
              </a:rPr>
              <a:t>Assistant Professor of Counselor Education</a:t>
            </a:r>
          </a:p>
          <a:p>
            <a:pPr algn="l"/>
            <a:endParaRPr lang="en-US" sz="1200" b="1" dirty="0">
              <a:solidFill>
                <a:schemeClr val="tx1"/>
              </a:solidFill>
              <a:effectLst>
                <a:outerShdw blurRad="38100" dist="38100" dir="2700000" algn="tl">
                  <a:srgbClr val="000000">
                    <a:alpha val="43137"/>
                  </a:srgbClr>
                </a:outerShdw>
              </a:effectLst>
              <a:latin typeface="Arial Narrow" panose="020B0606020202030204" pitchFamily="34" charset="0"/>
            </a:endParaRPr>
          </a:p>
          <a:p>
            <a:pPr algn="l"/>
            <a:r>
              <a:rPr lang="en-US" sz="3200" b="1" dirty="0">
                <a:solidFill>
                  <a:schemeClr val="tx1"/>
                </a:solidFill>
                <a:effectLst>
                  <a:outerShdw blurRad="38100" dist="38100" dir="2700000" algn="tl">
                    <a:srgbClr val="000000">
                      <a:alpha val="43137"/>
                    </a:srgbClr>
                  </a:outerShdw>
                </a:effectLst>
                <a:latin typeface="Arial Narrow" panose="020B0606020202030204" pitchFamily="34" charset="0"/>
              </a:rPr>
              <a:t>Dr. Courtney Waid</a:t>
            </a:r>
          </a:p>
          <a:p>
            <a:pPr algn="l"/>
            <a:r>
              <a:rPr lang="en-US" sz="2600" b="1" dirty="0">
                <a:solidFill>
                  <a:schemeClr val="tx1"/>
                </a:solidFill>
                <a:effectLst>
                  <a:outerShdw blurRad="38100" dist="38100" dir="2700000" algn="tl">
                    <a:srgbClr val="000000">
                      <a:alpha val="43137"/>
                    </a:srgbClr>
                  </a:outerShdw>
                </a:effectLst>
                <a:latin typeface="Arial Narrow" panose="020B0606020202030204" pitchFamily="34" charset="0"/>
              </a:rPr>
              <a:t>Associate Professor of Criminal Justice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00" y="457200"/>
            <a:ext cx="4003964" cy="2590800"/>
          </a:xfrm>
          <a:prstGeom prst="rect">
            <a:avLst/>
          </a:prstGeom>
        </p:spPr>
      </p:pic>
    </p:spTree>
    <p:extLst>
      <p:ext uri="{BB962C8B-B14F-4D97-AF65-F5344CB8AC3E}">
        <p14:creationId xmlns:p14="http://schemas.microsoft.com/office/powerpoint/2010/main" val="30260373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a:latin typeface="Arial Narrow" panose="020B0606020202030204" pitchFamily="34" charset="0"/>
              </a:rPr>
              <a:t>Terminology (Cont.)</a:t>
            </a:r>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US" sz="4000" b="1" u="sng" dirty="0">
                <a:latin typeface="Arial Narrow" panose="020B0606020202030204" pitchFamily="34" charset="0"/>
              </a:rPr>
              <a:t>Bisexual</a:t>
            </a:r>
            <a:r>
              <a:rPr lang="en-US" sz="4000" b="1" dirty="0">
                <a:latin typeface="Arial Narrow" panose="020B0606020202030204" pitchFamily="34" charset="0"/>
              </a:rPr>
              <a:t> – any individual, male or female, whether natal or otherwise, who has a sexual and/or affectional orientation toward both men and women</a:t>
            </a:r>
          </a:p>
        </p:txBody>
      </p:sp>
      <p:sp>
        <p:nvSpPr>
          <p:cNvPr id="4" name="Slide Number Placeholder 3"/>
          <p:cNvSpPr>
            <a:spLocks noGrp="1"/>
          </p:cNvSpPr>
          <p:nvPr>
            <p:ph type="sldNum" sz="quarter" idx="12"/>
          </p:nvPr>
        </p:nvSpPr>
        <p:spPr/>
        <p:txBody>
          <a:bodyPr/>
          <a:lstStyle/>
          <a:p>
            <a:fld id="{704F5787-1B0B-495A-B01B-57224EDFA305}" type="slidenum">
              <a:rPr lang="en-US" b="1" smtClean="0">
                <a:latin typeface="Arial Narrow" panose="020B0606020202030204" pitchFamily="34" charset="0"/>
              </a:rPr>
              <a:t>10</a:t>
            </a:fld>
            <a:endParaRPr lang="en-US" b="1" dirty="0">
              <a:latin typeface="Arial Narrow" panose="020B0606020202030204" pitchFamily="34" charset="0"/>
            </a:endParaRPr>
          </a:p>
        </p:txBody>
      </p:sp>
    </p:spTree>
    <p:extLst>
      <p:ext uri="{BB962C8B-B14F-4D97-AF65-F5344CB8AC3E}">
        <p14:creationId xmlns:p14="http://schemas.microsoft.com/office/powerpoint/2010/main" val="25989884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875506"/>
          </a:xfrm>
        </p:spPr>
        <p:txBody>
          <a:bodyPr>
            <a:normAutofit/>
          </a:bodyPr>
          <a:lstStyle/>
          <a:p>
            <a:r>
              <a:rPr lang="en-US" sz="4800" b="1" dirty="0">
                <a:latin typeface="Arial Narrow" panose="020B0606020202030204" pitchFamily="34" charset="0"/>
              </a:rPr>
              <a:t>Terminology (Cont.)</a:t>
            </a:r>
            <a:endParaRPr lang="en-US" sz="4800" dirty="0"/>
          </a:p>
        </p:txBody>
      </p:sp>
      <p:sp>
        <p:nvSpPr>
          <p:cNvPr id="3" name="Content Placeholder 2"/>
          <p:cNvSpPr>
            <a:spLocks noGrp="1"/>
          </p:cNvSpPr>
          <p:nvPr>
            <p:ph idx="1"/>
          </p:nvPr>
        </p:nvSpPr>
        <p:spPr>
          <a:xfrm>
            <a:off x="457200" y="1447800"/>
            <a:ext cx="8229600" cy="5033169"/>
          </a:xfrm>
        </p:spPr>
        <p:txBody>
          <a:bodyPr>
            <a:normAutofit lnSpcReduction="10000"/>
          </a:bodyPr>
          <a:lstStyle/>
          <a:p>
            <a:pPr>
              <a:buFont typeface="Wingdings" panose="05000000000000000000" pitchFamily="2" charset="2"/>
              <a:buChar char="Ø"/>
            </a:pPr>
            <a:r>
              <a:rPr lang="en-US" sz="3200" b="1" u="sng" dirty="0">
                <a:latin typeface="Arial Narrow" panose="020B0606020202030204" pitchFamily="34" charset="0"/>
              </a:rPr>
              <a:t>Transgender</a:t>
            </a:r>
            <a:r>
              <a:rPr lang="en-US" sz="3200" b="1" dirty="0">
                <a:latin typeface="Arial Narrow" panose="020B0606020202030204" pitchFamily="34" charset="0"/>
              </a:rPr>
              <a:t> – used as a broad umbrella term for those individuals who do not identify as the sex they were born; also used to specifically identify a person who is in the process of transitioning their body to the body of the opposite sex, whether in part or wholly</a:t>
            </a:r>
          </a:p>
          <a:p>
            <a:pPr marL="64008" indent="0">
              <a:buNone/>
            </a:pPr>
            <a:endParaRPr lang="en-US" sz="3200" b="1" dirty="0">
              <a:latin typeface="Arial Narrow" panose="020B0606020202030204" pitchFamily="34" charset="0"/>
            </a:endParaRPr>
          </a:p>
          <a:p>
            <a:pPr>
              <a:buFont typeface="Wingdings" panose="05000000000000000000" pitchFamily="2" charset="2"/>
              <a:buChar char="Ø"/>
            </a:pPr>
            <a:r>
              <a:rPr lang="en-US" sz="3200" b="1" u="sng" dirty="0">
                <a:latin typeface="Arial Narrow" panose="020B0606020202030204" pitchFamily="34" charset="0"/>
              </a:rPr>
              <a:t>Cisgender</a:t>
            </a:r>
            <a:r>
              <a:rPr lang="en-US" sz="3200" b="1" dirty="0">
                <a:latin typeface="Arial Narrow" panose="020B0606020202030204" pitchFamily="34" charset="0"/>
              </a:rPr>
              <a:t> –</a:t>
            </a:r>
            <a:r>
              <a:rPr lang="en-US" sz="3200" dirty="0"/>
              <a:t> </a:t>
            </a:r>
            <a:r>
              <a:rPr lang="en-US" sz="3200" b="1" dirty="0">
                <a:latin typeface="Arial Narrow" panose="020B0606020202030204" pitchFamily="34" charset="0"/>
              </a:rPr>
              <a:t>denoting or relating to a person whose sense of personal and gender identity corresponds with their birth sex </a:t>
            </a:r>
          </a:p>
        </p:txBody>
      </p:sp>
      <p:sp>
        <p:nvSpPr>
          <p:cNvPr id="4" name="Slide Number Placeholder 3"/>
          <p:cNvSpPr>
            <a:spLocks noGrp="1"/>
          </p:cNvSpPr>
          <p:nvPr>
            <p:ph type="sldNum" sz="quarter" idx="12"/>
          </p:nvPr>
        </p:nvSpPr>
        <p:spPr/>
        <p:txBody>
          <a:bodyPr/>
          <a:lstStyle/>
          <a:p>
            <a:fld id="{704F5787-1B0B-495A-B01B-57224EDFA305}" type="slidenum">
              <a:rPr lang="en-US" b="1" smtClean="0">
                <a:latin typeface="Arial Narrow" panose="020B0606020202030204" pitchFamily="34" charset="0"/>
              </a:rPr>
              <a:t>11</a:t>
            </a:fld>
            <a:endParaRPr lang="en-US" b="1" dirty="0">
              <a:latin typeface="Arial Narrow" panose="020B0606020202030204" pitchFamily="34" charset="0"/>
            </a:endParaRPr>
          </a:p>
        </p:txBody>
      </p:sp>
    </p:spTree>
    <p:extLst>
      <p:ext uri="{BB962C8B-B14F-4D97-AF65-F5344CB8AC3E}">
        <p14:creationId xmlns:p14="http://schemas.microsoft.com/office/powerpoint/2010/main" val="4974657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Arial Narrow" panose="020B0606020202030204" pitchFamily="34" charset="0"/>
              </a:rPr>
              <a:t>Pronouns</a:t>
            </a:r>
          </a:p>
        </p:txBody>
      </p:sp>
      <p:sp>
        <p:nvSpPr>
          <p:cNvPr id="3" name="Content Placeholder 2"/>
          <p:cNvSpPr>
            <a:spLocks noGrp="1"/>
          </p:cNvSpPr>
          <p:nvPr>
            <p:ph idx="1"/>
          </p:nvPr>
        </p:nvSpPr>
        <p:spPr>
          <a:xfrm>
            <a:off x="457200" y="1295400"/>
            <a:ext cx="8229600" cy="5159408"/>
          </a:xfrm>
        </p:spPr>
        <p:txBody>
          <a:bodyPr/>
          <a:lstStyle/>
          <a:p>
            <a:pPr>
              <a:buFont typeface="Wingdings" panose="05000000000000000000" pitchFamily="2" charset="2"/>
              <a:buChar char="Ø"/>
            </a:pPr>
            <a:r>
              <a:rPr lang="en-US" b="1" dirty="0">
                <a:latin typeface="Arial Narrow" panose="020B0606020202030204" pitchFamily="34" charset="0"/>
              </a:rPr>
              <a:t>Terms of address:</a:t>
            </a:r>
          </a:p>
          <a:p>
            <a:pPr lvl="1">
              <a:buFont typeface="Wingdings" panose="05000000000000000000" pitchFamily="2" charset="2"/>
              <a:buChar char="Ø"/>
            </a:pPr>
            <a:r>
              <a:rPr lang="en-US" b="1" dirty="0">
                <a:latin typeface="Arial Narrow" panose="020B0606020202030204" pitchFamily="34" charset="0"/>
              </a:rPr>
              <a:t>She/her/hers/herself</a:t>
            </a:r>
          </a:p>
          <a:p>
            <a:pPr lvl="1">
              <a:buFont typeface="Wingdings" panose="05000000000000000000" pitchFamily="2" charset="2"/>
              <a:buChar char="Ø"/>
            </a:pPr>
            <a:r>
              <a:rPr lang="en-US" b="1" dirty="0">
                <a:latin typeface="Arial Narrow" panose="020B0606020202030204" pitchFamily="34" charset="0"/>
              </a:rPr>
              <a:t>He/him/his/himself</a:t>
            </a:r>
          </a:p>
          <a:p>
            <a:pPr lvl="1">
              <a:buFont typeface="Wingdings" panose="05000000000000000000" pitchFamily="2" charset="2"/>
              <a:buChar char="Ø"/>
            </a:pPr>
            <a:r>
              <a:rPr lang="en-US" b="1" dirty="0">
                <a:latin typeface="Arial Narrow" panose="020B0606020202030204" pitchFamily="34" charset="0"/>
              </a:rPr>
              <a:t>They/them/theirs/themselves</a:t>
            </a:r>
          </a:p>
          <a:p>
            <a:pPr lvl="1">
              <a:buFont typeface="Wingdings" panose="05000000000000000000" pitchFamily="2" charset="2"/>
              <a:buChar char="Ø"/>
            </a:pPr>
            <a:r>
              <a:rPr lang="en-US" b="1" dirty="0" err="1">
                <a:latin typeface="Arial Narrow" panose="020B0606020202030204" pitchFamily="34" charset="0"/>
              </a:rPr>
              <a:t>Zie</a:t>
            </a:r>
            <a:r>
              <a:rPr lang="en-US" b="1" dirty="0">
                <a:latin typeface="Arial Narrow" panose="020B0606020202030204" pitchFamily="34" charset="0"/>
              </a:rPr>
              <a:t>/</a:t>
            </a:r>
            <a:r>
              <a:rPr lang="en-US" b="1" dirty="0" err="1">
                <a:latin typeface="Arial Narrow" panose="020B0606020202030204" pitchFamily="34" charset="0"/>
              </a:rPr>
              <a:t>Zim</a:t>
            </a:r>
            <a:r>
              <a:rPr lang="en-US" b="1" dirty="0">
                <a:latin typeface="Arial Narrow" panose="020B0606020202030204" pitchFamily="34" charset="0"/>
              </a:rPr>
              <a:t>/</a:t>
            </a:r>
            <a:r>
              <a:rPr lang="en-US" b="1" dirty="0" err="1">
                <a:latin typeface="Arial Narrow" panose="020B0606020202030204" pitchFamily="34" charset="0"/>
              </a:rPr>
              <a:t>Zir</a:t>
            </a:r>
            <a:r>
              <a:rPr lang="en-US" b="1" dirty="0">
                <a:latin typeface="Arial Narrow" panose="020B0606020202030204" pitchFamily="34" charset="0"/>
              </a:rPr>
              <a:t>/</a:t>
            </a:r>
            <a:r>
              <a:rPr lang="en-US" b="1" dirty="0" err="1">
                <a:latin typeface="Arial Narrow" panose="020B0606020202030204" pitchFamily="34" charset="0"/>
              </a:rPr>
              <a:t>Zieself</a:t>
            </a:r>
            <a:endParaRPr lang="en-US" b="1" dirty="0">
              <a:latin typeface="Arial Narrow" panose="020B0606020202030204" pitchFamily="34" charset="0"/>
            </a:endParaRPr>
          </a:p>
          <a:p>
            <a:pPr lvl="1">
              <a:buFont typeface="Wingdings" panose="05000000000000000000" pitchFamily="2" charset="2"/>
              <a:buChar char="Ø"/>
            </a:pPr>
            <a:r>
              <a:rPr lang="en-US" b="1" dirty="0">
                <a:latin typeface="Arial Narrow" panose="020B0606020202030204" pitchFamily="34" charset="0"/>
              </a:rPr>
              <a:t>Per/per/per/</a:t>
            </a:r>
            <a:r>
              <a:rPr lang="en-US" b="1" dirty="0" err="1">
                <a:latin typeface="Arial Narrow" panose="020B0606020202030204" pitchFamily="34" charset="0"/>
              </a:rPr>
              <a:t>perself</a:t>
            </a:r>
            <a:endParaRPr lang="en-US" b="1" dirty="0">
              <a:latin typeface="Arial Narrow" panose="020B0606020202030204" pitchFamily="34" charset="0"/>
            </a:endParaRPr>
          </a:p>
          <a:p>
            <a:pPr lvl="1">
              <a:buFont typeface="Wingdings" panose="05000000000000000000" pitchFamily="2" charset="2"/>
              <a:buChar char="Ø"/>
            </a:pPr>
            <a:r>
              <a:rPr lang="en-US" b="1" dirty="0" err="1">
                <a:latin typeface="Arial Narrow" panose="020B0606020202030204" pitchFamily="34" charset="0"/>
              </a:rPr>
              <a:t>Xe</a:t>
            </a:r>
            <a:r>
              <a:rPr lang="en-US" b="1" dirty="0">
                <a:latin typeface="Arial Narrow" panose="020B0606020202030204" pitchFamily="34" charset="0"/>
              </a:rPr>
              <a:t>/</a:t>
            </a:r>
            <a:r>
              <a:rPr lang="en-US" b="1" dirty="0" err="1">
                <a:latin typeface="Arial Narrow" panose="020B0606020202030204" pitchFamily="34" charset="0"/>
              </a:rPr>
              <a:t>xem</a:t>
            </a:r>
            <a:r>
              <a:rPr lang="en-US" b="1" dirty="0">
                <a:latin typeface="Arial Narrow" panose="020B0606020202030204" pitchFamily="34" charset="0"/>
              </a:rPr>
              <a:t>/</a:t>
            </a:r>
            <a:r>
              <a:rPr lang="en-US" b="1" dirty="0" err="1">
                <a:latin typeface="Arial Narrow" panose="020B0606020202030204" pitchFamily="34" charset="0"/>
              </a:rPr>
              <a:t>xyr</a:t>
            </a:r>
            <a:r>
              <a:rPr lang="en-US" b="1" dirty="0">
                <a:latin typeface="Arial Narrow" panose="020B0606020202030204" pitchFamily="34" charset="0"/>
              </a:rPr>
              <a:t>/</a:t>
            </a:r>
            <a:r>
              <a:rPr lang="en-US" b="1" dirty="0" err="1">
                <a:latin typeface="Arial Narrow" panose="020B0606020202030204" pitchFamily="34" charset="0"/>
              </a:rPr>
              <a:t>xyrs</a:t>
            </a:r>
            <a:r>
              <a:rPr lang="en-US" b="1" dirty="0">
                <a:latin typeface="Arial Narrow" panose="020B0606020202030204" pitchFamily="34" charset="0"/>
              </a:rPr>
              <a:t>/</a:t>
            </a:r>
            <a:r>
              <a:rPr lang="en-US" b="1" dirty="0" err="1">
                <a:latin typeface="Arial Narrow" panose="020B0606020202030204" pitchFamily="34" charset="0"/>
              </a:rPr>
              <a:t>xemself</a:t>
            </a:r>
            <a:endParaRPr lang="en-US" b="1" dirty="0">
              <a:latin typeface="Arial Narrow" panose="020B0606020202030204" pitchFamily="34" charset="0"/>
            </a:endParaRPr>
          </a:p>
          <a:p>
            <a:pPr lvl="1">
              <a:buFont typeface="Wingdings" panose="05000000000000000000" pitchFamily="2" charset="2"/>
              <a:buChar char="Ø"/>
            </a:pPr>
            <a:r>
              <a:rPr lang="en-US" b="1" dirty="0" err="1">
                <a:latin typeface="Arial Narrow" panose="020B0606020202030204" pitchFamily="34" charset="0"/>
              </a:rPr>
              <a:t>Ve</a:t>
            </a:r>
            <a:r>
              <a:rPr lang="en-US" b="1" dirty="0">
                <a:latin typeface="Arial Narrow" panose="020B0606020202030204" pitchFamily="34" charset="0"/>
              </a:rPr>
              <a:t>/</a:t>
            </a:r>
            <a:r>
              <a:rPr lang="en-US" b="1" dirty="0" err="1">
                <a:latin typeface="Arial Narrow" panose="020B0606020202030204" pitchFamily="34" charset="0"/>
              </a:rPr>
              <a:t>ver</a:t>
            </a:r>
            <a:r>
              <a:rPr lang="en-US" b="1" dirty="0">
                <a:latin typeface="Arial Narrow" panose="020B0606020202030204" pitchFamily="34" charset="0"/>
              </a:rPr>
              <a:t>/vis/vis/</a:t>
            </a:r>
            <a:r>
              <a:rPr lang="en-US" b="1" dirty="0" err="1">
                <a:latin typeface="Arial Narrow" panose="020B0606020202030204" pitchFamily="34" charset="0"/>
              </a:rPr>
              <a:t>verself</a:t>
            </a:r>
            <a:endParaRPr lang="en-US" b="1" dirty="0">
              <a:latin typeface="Arial Narrow" panose="020B0606020202030204" pitchFamily="34" charset="0"/>
            </a:endParaRPr>
          </a:p>
          <a:p>
            <a:pPr lvl="1">
              <a:buFont typeface="Wingdings" panose="05000000000000000000" pitchFamily="2" charset="2"/>
              <a:buChar char="Ø"/>
            </a:pPr>
            <a:r>
              <a:rPr lang="en-US" b="1" dirty="0">
                <a:latin typeface="Arial Narrow" panose="020B0606020202030204" pitchFamily="34" charset="0"/>
              </a:rPr>
              <a:t>E or </a:t>
            </a:r>
            <a:r>
              <a:rPr lang="en-US" b="1" dirty="0" err="1">
                <a:latin typeface="Arial Narrow" panose="020B0606020202030204" pitchFamily="34" charset="0"/>
              </a:rPr>
              <a:t>ey</a:t>
            </a:r>
            <a:r>
              <a:rPr lang="en-US" b="1" dirty="0">
                <a:latin typeface="Arial Narrow" panose="020B0606020202030204" pitchFamily="34" charset="0"/>
              </a:rPr>
              <a:t>/</a:t>
            </a:r>
            <a:r>
              <a:rPr lang="en-US" b="1" dirty="0" err="1">
                <a:latin typeface="Arial Narrow" panose="020B0606020202030204" pitchFamily="34" charset="0"/>
              </a:rPr>
              <a:t>em</a:t>
            </a:r>
            <a:r>
              <a:rPr lang="en-US" b="1" dirty="0">
                <a:latin typeface="Arial Narrow" panose="020B0606020202030204" pitchFamily="34" charset="0"/>
              </a:rPr>
              <a:t>/</a:t>
            </a:r>
            <a:r>
              <a:rPr lang="en-US" b="1" dirty="0" err="1">
                <a:latin typeface="Arial Narrow" panose="020B0606020202030204" pitchFamily="34" charset="0"/>
              </a:rPr>
              <a:t>eir</a:t>
            </a:r>
            <a:r>
              <a:rPr lang="en-US" b="1" dirty="0">
                <a:latin typeface="Arial Narrow" panose="020B0606020202030204" pitchFamily="34" charset="0"/>
              </a:rPr>
              <a:t>/</a:t>
            </a:r>
            <a:r>
              <a:rPr lang="en-US" b="1" dirty="0" err="1">
                <a:latin typeface="Arial Narrow" panose="020B0606020202030204" pitchFamily="34" charset="0"/>
              </a:rPr>
              <a:t>eirs</a:t>
            </a:r>
            <a:r>
              <a:rPr lang="en-US" b="1" dirty="0">
                <a:latin typeface="Arial Narrow" panose="020B0606020202030204" pitchFamily="34" charset="0"/>
              </a:rPr>
              <a:t>/</a:t>
            </a:r>
            <a:r>
              <a:rPr lang="en-US" b="1" dirty="0" err="1">
                <a:latin typeface="Arial Narrow" panose="020B0606020202030204" pitchFamily="34" charset="0"/>
              </a:rPr>
              <a:t>eirself</a:t>
            </a:r>
            <a:endParaRPr lang="en-US" b="1" dirty="0">
              <a:latin typeface="Arial Narrow" panose="020B0606020202030204" pitchFamily="34" charset="0"/>
            </a:endParaRPr>
          </a:p>
          <a:p>
            <a:pPr lvl="1">
              <a:buFont typeface="Wingdings" panose="05000000000000000000" pitchFamily="2" charset="2"/>
              <a:buChar char="Ø"/>
            </a:pPr>
            <a:r>
              <a:rPr lang="en-US" b="1" dirty="0">
                <a:latin typeface="Arial Narrow" panose="020B0606020202030204" pitchFamily="34" charset="0"/>
              </a:rPr>
              <a:t>(f)ae/(f)</a:t>
            </a:r>
            <a:r>
              <a:rPr lang="en-US" b="1" dirty="0" err="1">
                <a:latin typeface="Arial Narrow" panose="020B0606020202030204" pitchFamily="34" charset="0"/>
              </a:rPr>
              <a:t>aer</a:t>
            </a:r>
            <a:r>
              <a:rPr lang="en-US" b="1" dirty="0">
                <a:latin typeface="Arial Narrow" panose="020B0606020202030204" pitchFamily="34" charset="0"/>
              </a:rPr>
              <a:t>/(f)</a:t>
            </a:r>
            <a:r>
              <a:rPr lang="en-US" b="1" dirty="0" err="1">
                <a:latin typeface="Arial Narrow" panose="020B0606020202030204" pitchFamily="34" charset="0"/>
              </a:rPr>
              <a:t>faers</a:t>
            </a:r>
            <a:r>
              <a:rPr lang="en-US" b="1" dirty="0">
                <a:latin typeface="Arial Narrow" panose="020B0606020202030204" pitchFamily="34" charset="0"/>
              </a:rPr>
              <a:t>/(f)</a:t>
            </a:r>
            <a:r>
              <a:rPr lang="en-US" b="1" dirty="0" err="1">
                <a:latin typeface="Arial Narrow" panose="020B0606020202030204" pitchFamily="34" charset="0"/>
              </a:rPr>
              <a:t>aerself</a:t>
            </a:r>
            <a:endParaRPr lang="en-US" b="1" dirty="0">
              <a:latin typeface="Arial Narrow" panose="020B0606020202030204" pitchFamily="34" charset="0"/>
            </a:endParaRPr>
          </a:p>
        </p:txBody>
      </p:sp>
    </p:spTree>
    <p:extLst>
      <p:ext uri="{BB962C8B-B14F-4D97-AF65-F5344CB8AC3E}">
        <p14:creationId xmlns:p14="http://schemas.microsoft.com/office/powerpoint/2010/main" val="13786206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371600"/>
          </a:xfrm>
        </p:spPr>
        <p:txBody>
          <a:bodyPr>
            <a:normAutofit/>
          </a:bodyPr>
          <a:lstStyle/>
          <a:p>
            <a:r>
              <a:rPr lang="en-US" sz="4800" b="1" dirty="0">
                <a:latin typeface="Arial Narrow" panose="020B0606020202030204" pitchFamily="34" charset="0"/>
              </a:rPr>
              <a:t>Terminology (Cont.)</a:t>
            </a:r>
            <a:endParaRPr lang="en-US" sz="4800" dirty="0"/>
          </a:p>
        </p:txBody>
      </p:sp>
      <p:sp>
        <p:nvSpPr>
          <p:cNvPr id="3" name="Content Placeholder 2"/>
          <p:cNvSpPr>
            <a:spLocks noGrp="1"/>
          </p:cNvSpPr>
          <p:nvPr>
            <p:ph idx="1"/>
          </p:nvPr>
        </p:nvSpPr>
        <p:spPr>
          <a:xfrm>
            <a:off x="457200" y="1371600"/>
            <a:ext cx="8229600" cy="5083208"/>
          </a:xfrm>
        </p:spPr>
        <p:txBody>
          <a:bodyPr/>
          <a:lstStyle/>
          <a:p>
            <a:pPr>
              <a:buFont typeface="Wingdings" panose="05000000000000000000" pitchFamily="2" charset="2"/>
              <a:buChar char="Ø"/>
            </a:pPr>
            <a:r>
              <a:rPr lang="en-US" sz="3400" b="1" u="sng" dirty="0">
                <a:latin typeface="Arial Narrow" panose="020B0606020202030204" pitchFamily="34" charset="0"/>
              </a:rPr>
              <a:t>Queer</a:t>
            </a:r>
            <a:r>
              <a:rPr lang="en-US" sz="3400" b="1" dirty="0">
                <a:latin typeface="Arial Narrow" panose="020B0606020202030204" pitchFamily="34" charset="0"/>
              </a:rPr>
              <a:t> – used as a broad umbrella for the entire LGBTQI community</a:t>
            </a:r>
          </a:p>
          <a:p>
            <a:pPr lvl="1">
              <a:buFont typeface="Wingdings" panose="05000000000000000000" pitchFamily="2" charset="2"/>
              <a:buChar char="Ø"/>
            </a:pPr>
            <a:r>
              <a:rPr lang="en-US" sz="3000" b="1" dirty="0">
                <a:latin typeface="Arial Narrow" panose="020B0606020202030204" pitchFamily="34" charset="0"/>
              </a:rPr>
              <a:t>A person not wishing to identify as a specific label with in the LGBTQI community</a:t>
            </a:r>
          </a:p>
          <a:p>
            <a:pPr marL="537210" lvl="1" indent="0">
              <a:buNone/>
            </a:pPr>
            <a:endParaRPr lang="en-US" b="1" dirty="0">
              <a:latin typeface="Arial Narrow" panose="020B0606020202030204" pitchFamily="34" charset="0"/>
            </a:endParaRPr>
          </a:p>
          <a:p>
            <a:pPr>
              <a:buFont typeface="Wingdings" panose="05000000000000000000" pitchFamily="2" charset="2"/>
              <a:buChar char="Ø"/>
            </a:pPr>
            <a:r>
              <a:rPr lang="en-US" sz="3400" b="1" u="sng" dirty="0">
                <a:latin typeface="Arial Narrow" panose="020B0606020202030204" pitchFamily="34" charset="0"/>
              </a:rPr>
              <a:t>Questioning</a:t>
            </a:r>
            <a:r>
              <a:rPr lang="en-US" sz="3400" b="1" dirty="0">
                <a:latin typeface="Arial Narrow" panose="020B0606020202030204" pitchFamily="34" charset="0"/>
              </a:rPr>
              <a:t> – someone who is unsure of their sexual orientation or gender identity and is attempting to decide where they fit and which label (if any) applies to them</a:t>
            </a:r>
          </a:p>
          <a:p>
            <a:endParaRPr lang="en-US" dirty="0"/>
          </a:p>
        </p:txBody>
      </p:sp>
      <p:sp>
        <p:nvSpPr>
          <p:cNvPr id="4" name="Slide Number Placeholder 3"/>
          <p:cNvSpPr>
            <a:spLocks noGrp="1"/>
          </p:cNvSpPr>
          <p:nvPr>
            <p:ph type="sldNum" sz="quarter" idx="12"/>
          </p:nvPr>
        </p:nvSpPr>
        <p:spPr/>
        <p:txBody>
          <a:bodyPr/>
          <a:lstStyle/>
          <a:p>
            <a:fld id="{704F5787-1B0B-495A-B01B-57224EDFA305}" type="slidenum">
              <a:rPr lang="en-US" b="1" smtClean="0">
                <a:latin typeface="Arial Narrow" panose="020B0606020202030204" pitchFamily="34" charset="0"/>
              </a:rPr>
              <a:t>13</a:t>
            </a:fld>
            <a:endParaRPr lang="en-US" b="1" dirty="0">
              <a:latin typeface="Arial Narrow" panose="020B0606020202030204" pitchFamily="34" charset="0"/>
            </a:endParaRPr>
          </a:p>
        </p:txBody>
      </p:sp>
    </p:spTree>
    <p:extLst>
      <p:ext uri="{BB962C8B-B14F-4D97-AF65-F5344CB8AC3E}">
        <p14:creationId xmlns:p14="http://schemas.microsoft.com/office/powerpoint/2010/main" val="4251330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a:latin typeface="Arial Narrow" panose="020B0606020202030204" pitchFamily="34" charset="0"/>
              </a:rPr>
              <a:t>Terminology (Cont.)</a:t>
            </a:r>
            <a:endParaRPr lang="en-US" sz="4800" dirty="0"/>
          </a:p>
        </p:txBody>
      </p:sp>
      <p:sp>
        <p:nvSpPr>
          <p:cNvPr id="3" name="Content Placeholder 2"/>
          <p:cNvSpPr>
            <a:spLocks noGrp="1"/>
          </p:cNvSpPr>
          <p:nvPr>
            <p:ph idx="1"/>
          </p:nvPr>
        </p:nvSpPr>
        <p:spPr>
          <a:xfrm>
            <a:off x="457200" y="1666526"/>
            <a:ext cx="8229600" cy="5115274"/>
          </a:xfrm>
        </p:spPr>
        <p:txBody>
          <a:bodyPr>
            <a:normAutofit/>
          </a:bodyPr>
          <a:lstStyle/>
          <a:p>
            <a:pPr>
              <a:buFont typeface="Wingdings" panose="05000000000000000000" pitchFamily="2" charset="2"/>
              <a:buChar char="Ø"/>
            </a:pPr>
            <a:r>
              <a:rPr lang="en-US" sz="4000" b="1" u="sng" dirty="0">
                <a:latin typeface="Arial Narrow" panose="020B0606020202030204" pitchFamily="34" charset="0"/>
              </a:rPr>
              <a:t>Intersex</a:t>
            </a:r>
            <a:r>
              <a:rPr lang="en-US" sz="4000" b="1" dirty="0">
                <a:latin typeface="Arial Narrow" panose="020B0606020202030204" pitchFamily="34" charset="0"/>
              </a:rPr>
              <a:t> – a medical condition whereby there are differences in the genitalia, chromosomes, hormones or other medical factors that impact sex development in utero </a:t>
            </a:r>
          </a:p>
        </p:txBody>
      </p:sp>
      <p:sp>
        <p:nvSpPr>
          <p:cNvPr id="4" name="Slide Number Placeholder 3"/>
          <p:cNvSpPr>
            <a:spLocks noGrp="1"/>
          </p:cNvSpPr>
          <p:nvPr>
            <p:ph type="sldNum" sz="quarter" idx="12"/>
          </p:nvPr>
        </p:nvSpPr>
        <p:spPr/>
        <p:txBody>
          <a:bodyPr/>
          <a:lstStyle/>
          <a:p>
            <a:fld id="{704F5787-1B0B-495A-B01B-57224EDFA305}" type="slidenum">
              <a:rPr lang="en-US" b="1" smtClean="0">
                <a:latin typeface="Arial Narrow" panose="020B0606020202030204" pitchFamily="34" charset="0"/>
              </a:rPr>
              <a:t>14</a:t>
            </a:fld>
            <a:endParaRPr lang="en-US" b="1" dirty="0">
              <a:latin typeface="Arial Narrow" panose="020B0606020202030204" pitchFamily="34" charset="0"/>
            </a:endParaRPr>
          </a:p>
        </p:txBody>
      </p:sp>
    </p:spTree>
    <p:extLst>
      <p:ext uri="{BB962C8B-B14F-4D97-AF65-F5344CB8AC3E}">
        <p14:creationId xmlns:p14="http://schemas.microsoft.com/office/powerpoint/2010/main" val="8548013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a:latin typeface="Arial Narrow" panose="020B0606020202030204" pitchFamily="34" charset="0"/>
              </a:rPr>
              <a:t>Terminology (Cont.)</a:t>
            </a:r>
            <a:endParaRPr lang="en-US" sz="4800" dirty="0"/>
          </a:p>
        </p:txBody>
      </p:sp>
      <p:sp>
        <p:nvSpPr>
          <p:cNvPr id="3" name="Content Placeholder 2"/>
          <p:cNvSpPr>
            <a:spLocks noGrp="1"/>
          </p:cNvSpPr>
          <p:nvPr>
            <p:ph idx="1"/>
          </p:nvPr>
        </p:nvSpPr>
        <p:spPr/>
        <p:txBody>
          <a:bodyPr>
            <a:normAutofit lnSpcReduction="10000"/>
          </a:bodyPr>
          <a:lstStyle/>
          <a:p>
            <a:pPr>
              <a:buFont typeface="Wingdings" panose="05000000000000000000" pitchFamily="2" charset="2"/>
              <a:buChar char="Ø"/>
            </a:pPr>
            <a:r>
              <a:rPr lang="en-US" sz="3600" b="1" u="sng" dirty="0">
                <a:latin typeface="Arial Narrow" panose="020B0606020202030204" pitchFamily="34" charset="0"/>
              </a:rPr>
              <a:t>Asexual</a:t>
            </a:r>
            <a:r>
              <a:rPr lang="en-US" sz="3600" b="1" dirty="0">
                <a:latin typeface="Arial Narrow" panose="020B0606020202030204" pitchFamily="34" charset="0"/>
              </a:rPr>
              <a:t> – a person who has very little or no desire to engage in any sexual or affectional orientation; aka Ace</a:t>
            </a:r>
          </a:p>
          <a:p>
            <a:pPr marL="64008" indent="0">
              <a:buNone/>
            </a:pPr>
            <a:endParaRPr lang="en-US" sz="3600" b="1" dirty="0">
              <a:latin typeface="Arial Narrow" panose="020B0606020202030204" pitchFamily="34" charset="0"/>
            </a:endParaRPr>
          </a:p>
          <a:p>
            <a:pPr>
              <a:buFont typeface="Wingdings" panose="05000000000000000000" pitchFamily="2" charset="2"/>
              <a:buChar char="Ø"/>
            </a:pPr>
            <a:r>
              <a:rPr lang="en-US" sz="3600" b="1" u="sng" dirty="0" err="1">
                <a:latin typeface="Arial Narrow" panose="020B0606020202030204" pitchFamily="34" charset="0"/>
              </a:rPr>
              <a:t>Agender</a:t>
            </a:r>
            <a:r>
              <a:rPr lang="en-US" sz="3600" b="1" dirty="0">
                <a:latin typeface="Arial Narrow" panose="020B0606020202030204" pitchFamily="34" charset="0"/>
              </a:rPr>
              <a:t> – a person who has very little to no desire to identify as male, female, masculine, feminine, or any other gender identity</a:t>
            </a:r>
          </a:p>
          <a:p>
            <a:endParaRPr lang="en-US" dirty="0"/>
          </a:p>
        </p:txBody>
      </p:sp>
      <p:sp>
        <p:nvSpPr>
          <p:cNvPr id="4" name="Slide Number Placeholder 3"/>
          <p:cNvSpPr>
            <a:spLocks noGrp="1"/>
          </p:cNvSpPr>
          <p:nvPr>
            <p:ph type="sldNum" sz="quarter" idx="12"/>
          </p:nvPr>
        </p:nvSpPr>
        <p:spPr/>
        <p:txBody>
          <a:bodyPr/>
          <a:lstStyle/>
          <a:p>
            <a:fld id="{704F5787-1B0B-495A-B01B-57224EDFA305}" type="slidenum">
              <a:rPr lang="en-US" b="1" smtClean="0">
                <a:latin typeface="Arial Narrow" panose="020B0606020202030204" pitchFamily="34" charset="0"/>
              </a:rPr>
              <a:t>15</a:t>
            </a:fld>
            <a:endParaRPr lang="en-US" b="1" dirty="0">
              <a:latin typeface="Arial Narrow" panose="020B0606020202030204" pitchFamily="34" charset="0"/>
            </a:endParaRPr>
          </a:p>
        </p:txBody>
      </p:sp>
    </p:spTree>
    <p:extLst>
      <p:ext uri="{BB962C8B-B14F-4D97-AF65-F5344CB8AC3E}">
        <p14:creationId xmlns:p14="http://schemas.microsoft.com/office/powerpoint/2010/main" val="8624744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a:latin typeface="Arial Narrow" panose="020B0606020202030204" pitchFamily="34" charset="0"/>
              </a:rPr>
              <a:t>Terminology (Cont.)</a:t>
            </a:r>
            <a:endParaRPr lang="en-US" sz="4800" dirty="0"/>
          </a:p>
        </p:txBody>
      </p:sp>
      <p:sp>
        <p:nvSpPr>
          <p:cNvPr id="3" name="Content Placeholder 2"/>
          <p:cNvSpPr>
            <a:spLocks noGrp="1"/>
          </p:cNvSpPr>
          <p:nvPr>
            <p:ph idx="1"/>
          </p:nvPr>
        </p:nvSpPr>
        <p:spPr>
          <a:xfrm>
            <a:off x="457200" y="1666526"/>
            <a:ext cx="8229600" cy="4788282"/>
          </a:xfrm>
        </p:spPr>
        <p:txBody>
          <a:bodyPr>
            <a:noAutofit/>
          </a:bodyPr>
          <a:lstStyle/>
          <a:p>
            <a:pPr>
              <a:buFont typeface="Wingdings" panose="05000000000000000000" pitchFamily="2" charset="2"/>
              <a:buChar char="Ø"/>
            </a:pPr>
            <a:r>
              <a:rPr lang="en-US" sz="4000" b="1" u="sng" dirty="0">
                <a:latin typeface="Arial Narrow" panose="020B0606020202030204" pitchFamily="34" charset="0"/>
              </a:rPr>
              <a:t>Power</a:t>
            </a:r>
            <a:r>
              <a:rPr lang="en-US" sz="4000" b="1" dirty="0">
                <a:latin typeface="Arial Narrow" panose="020B0606020202030204" pitchFamily="34" charset="0"/>
              </a:rPr>
              <a:t> – the ability to make others do what you want them to do regardless of resistance others pose</a:t>
            </a:r>
          </a:p>
          <a:p>
            <a:pPr>
              <a:buFont typeface="Wingdings" panose="05000000000000000000" pitchFamily="2" charset="2"/>
              <a:buChar char="Ø"/>
            </a:pPr>
            <a:endParaRPr lang="en-US" sz="1800" b="1" dirty="0">
              <a:latin typeface="Arial Narrow" panose="020B0606020202030204" pitchFamily="34" charset="0"/>
            </a:endParaRPr>
          </a:p>
          <a:p>
            <a:pPr>
              <a:buFont typeface="Wingdings" panose="05000000000000000000" pitchFamily="2" charset="2"/>
              <a:buChar char="Ø"/>
            </a:pPr>
            <a:r>
              <a:rPr lang="en-US" sz="4000" b="1" u="sng" dirty="0">
                <a:latin typeface="Arial Narrow" panose="020B0606020202030204" pitchFamily="34" charset="0"/>
              </a:rPr>
              <a:t>Privilege</a:t>
            </a:r>
            <a:r>
              <a:rPr lang="en-US" sz="4000" b="1" dirty="0">
                <a:latin typeface="Arial Narrow" panose="020B0606020202030204" pitchFamily="34" charset="0"/>
              </a:rPr>
              <a:t> – unasked for or unearned benefits due to membership in a social group</a:t>
            </a:r>
          </a:p>
        </p:txBody>
      </p:sp>
      <p:sp>
        <p:nvSpPr>
          <p:cNvPr id="4" name="Slide Number Placeholder 3"/>
          <p:cNvSpPr>
            <a:spLocks noGrp="1"/>
          </p:cNvSpPr>
          <p:nvPr>
            <p:ph type="sldNum" sz="quarter" idx="12"/>
          </p:nvPr>
        </p:nvSpPr>
        <p:spPr/>
        <p:txBody>
          <a:bodyPr/>
          <a:lstStyle/>
          <a:p>
            <a:fld id="{704F5787-1B0B-495A-B01B-57224EDFA305}" type="slidenum">
              <a:rPr lang="en-US" b="1" smtClean="0">
                <a:latin typeface="Arial Narrow" panose="020B0606020202030204" pitchFamily="34" charset="0"/>
              </a:rPr>
              <a:t>16</a:t>
            </a:fld>
            <a:endParaRPr lang="en-US" b="1" dirty="0">
              <a:latin typeface="Arial Narrow" panose="020B0606020202030204" pitchFamily="34" charset="0"/>
            </a:endParaRPr>
          </a:p>
        </p:txBody>
      </p:sp>
    </p:spTree>
    <p:extLst>
      <p:ext uri="{BB962C8B-B14F-4D97-AF65-F5344CB8AC3E}">
        <p14:creationId xmlns:p14="http://schemas.microsoft.com/office/powerpoint/2010/main" val="26398465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67494"/>
            <a:ext cx="8458200" cy="1399032"/>
          </a:xfrm>
        </p:spPr>
        <p:txBody>
          <a:bodyPr>
            <a:normAutofit/>
          </a:bodyPr>
          <a:lstStyle/>
          <a:p>
            <a:r>
              <a:rPr lang="en-US" sz="4800" b="1" dirty="0">
                <a:latin typeface="Arial Narrow" panose="020B0606020202030204" pitchFamily="34" charset="0"/>
              </a:rPr>
              <a:t>The LGBTQI Community</a:t>
            </a:r>
          </a:p>
        </p:txBody>
      </p:sp>
      <p:sp>
        <p:nvSpPr>
          <p:cNvPr id="3" name="Content Placeholder 2"/>
          <p:cNvSpPr>
            <a:spLocks noGrp="1"/>
          </p:cNvSpPr>
          <p:nvPr>
            <p:ph idx="1"/>
          </p:nvPr>
        </p:nvSpPr>
        <p:spPr>
          <a:xfrm>
            <a:off x="457200" y="1524000"/>
            <a:ext cx="8229600" cy="4930808"/>
          </a:xfrm>
        </p:spPr>
        <p:txBody>
          <a:bodyPr>
            <a:normAutofit fontScale="92500" lnSpcReduction="20000"/>
          </a:bodyPr>
          <a:lstStyle/>
          <a:p>
            <a:pPr>
              <a:buFont typeface="Wingdings" panose="05000000000000000000" pitchFamily="2" charset="2"/>
              <a:buChar char="Ø"/>
            </a:pPr>
            <a:r>
              <a:rPr lang="en-US" sz="4000" b="1" dirty="0">
                <a:latin typeface="Arial Narrow" panose="020B0606020202030204" pitchFamily="34" charset="0"/>
              </a:rPr>
              <a:t>4.5% of the US population identifies as LGBT (Newport, 2018)</a:t>
            </a:r>
          </a:p>
          <a:p>
            <a:pPr lvl="1">
              <a:buFont typeface="Wingdings" panose="05000000000000000000" pitchFamily="2" charset="2"/>
              <a:buChar char="Ø"/>
            </a:pPr>
            <a:r>
              <a:rPr lang="en-US" sz="3600" b="1" dirty="0">
                <a:latin typeface="Arial Narrow" panose="020B0606020202030204" pitchFamily="34" charset="0"/>
              </a:rPr>
              <a:t>3.9% male</a:t>
            </a:r>
          </a:p>
          <a:p>
            <a:pPr lvl="1">
              <a:buFont typeface="Wingdings" panose="05000000000000000000" pitchFamily="2" charset="2"/>
              <a:buChar char="Ø"/>
            </a:pPr>
            <a:r>
              <a:rPr lang="en-US" sz="3600" b="1" dirty="0">
                <a:latin typeface="Arial Narrow" panose="020B0606020202030204" pitchFamily="34" charset="0"/>
              </a:rPr>
              <a:t>5.1% female</a:t>
            </a:r>
          </a:p>
          <a:p>
            <a:pPr lvl="1">
              <a:buFont typeface="Wingdings" panose="05000000000000000000" pitchFamily="2" charset="2"/>
              <a:buChar char="Ø"/>
            </a:pPr>
            <a:r>
              <a:rPr lang="en-US" sz="3600" b="1" dirty="0">
                <a:latin typeface="Arial Narrow" panose="020B0606020202030204" pitchFamily="34" charset="0"/>
              </a:rPr>
              <a:t>4% White, 5% black, 6.1% </a:t>
            </a:r>
            <a:r>
              <a:rPr lang="en-US" sz="3600" b="1" dirty="0" err="1">
                <a:latin typeface="Arial Narrow" panose="020B0606020202030204" pitchFamily="34" charset="0"/>
              </a:rPr>
              <a:t>Latinx</a:t>
            </a:r>
            <a:r>
              <a:rPr lang="en-US" sz="3600" b="1" dirty="0">
                <a:latin typeface="Arial Narrow" panose="020B0606020202030204" pitchFamily="34" charset="0"/>
              </a:rPr>
              <a:t>, 4.9% Asian</a:t>
            </a:r>
          </a:p>
          <a:p>
            <a:pPr lvl="1">
              <a:buFont typeface="Wingdings" panose="05000000000000000000" pitchFamily="2" charset="2"/>
              <a:buChar char="Ø"/>
            </a:pPr>
            <a:r>
              <a:rPr lang="en-US" sz="3600" b="1" dirty="0">
                <a:latin typeface="Arial Narrow" panose="020B0606020202030204" pitchFamily="34" charset="0"/>
              </a:rPr>
              <a:t>Largely Millennials (increased from 5.2% to 8.1% from 2011 to 2017)</a:t>
            </a:r>
          </a:p>
          <a:p>
            <a:pPr lvl="2">
              <a:buFont typeface="Wingdings" panose="05000000000000000000" pitchFamily="2" charset="2"/>
              <a:buChar char="Ø"/>
            </a:pPr>
            <a:r>
              <a:rPr lang="en-US" sz="3400" b="1" dirty="0">
                <a:latin typeface="Arial Narrow" panose="020B0606020202030204" pitchFamily="34" charset="0"/>
              </a:rPr>
              <a:t>Older LGBTQI individuals not as likely to be out</a:t>
            </a:r>
          </a:p>
        </p:txBody>
      </p:sp>
      <p:sp>
        <p:nvSpPr>
          <p:cNvPr id="4" name="Slide Number Placeholder 3"/>
          <p:cNvSpPr>
            <a:spLocks noGrp="1"/>
          </p:cNvSpPr>
          <p:nvPr>
            <p:ph type="sldNum" sz="quarter" idx="12"/>
          </p:nvPr>
        </p:nvSpPr>
        <p:spPr/>
        <p:txBody>
          <a:bodyPr/>
          <a:lstStyle/>
          <a:p>
            <a:fld id="{704F5787-1B0B-495A-B01B-57224EDFA305}" type="slidenum">
              <a:rPr lang="en-US" b="1" smtClean="0">
                <a:latin typeface="Arial Narrow" panose="020B0606020202030204" pitchFamily="34" charset="0"/>
              </a:rPr>
              <a:t>17</a:t>
            </a:fld>
            <a:endParaRPr lang="en-US" b="1" dirty="0">
              <a:latin typeface="Arial Narrow" panose="020B0606020202030204" pitchFamily="34" charset="0"/>
            </a:endParaRPr>
          </a:p>
        </p:txBody>
      </p:sp>
    </p:spTree>
    <p:extLst>
      <p:ext uri="{BB962C8B-B14F-4D97-AF65-F5344CB8AC3E}">
        <p14:creationId xmlns:p14="http://schemas.microsoft.com/office/powerpoint/2010/main" val="41596945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67494"/>
            <a:ext cx="8458200" cy="1399032"/>
          </a:xfrm>
        </p:spPr>
        <p:txBody>
          <a:bodyPr>
            <a:normAutofit/>
          </a:bodyPr>
          <a:lstStyle/>
          <a:p>
            <a:r>
              <a:rPr lang="en-US" sz="4800" b="1" dirty="0">
                <a:latin typeface="Arial Narrow" panose="020B0606020202030204" pitchFamily="34" charset="0"/>
              </a:rPr>
              <a:t>The LGBTQI Community (Cont.)</a:t>
            </a:r>
            <a:endParaRPr lang="en-US" sz="4800"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US" sz="4000" b="1" dirty="0">
                <a:latin typeface="Arial Narrow" panose="020B0606020202030204" pitchFamily="34" charset="0"/>
              </a:rPr>
              <a:t>South Dakota Statistics (Movement Advancement Project [MAP], 2019)</a:t>
            </a:r>
          </a:p>
          <a:p>
            <a:pPr lvl="1">
              <a:buFont typeface="Wingdings" panose="05000000000000000000" pitchFamily="2" charset="2"/>
              <a:buChar char="Ø"/>
            </a:pPr>
            <a:r>
              <a:rPr lang="en-US" sz="3800" b="1" dirty="0">
                <a:latin typeface="Arial Narrow" panose="020B0606020202030204" pitchFamily="34" charset="0"/>
              </a:rPr>
              <a:t>13,043 LGBTQI identified individuals </a:t>
            </a:r>
          </a:p>
          <a:p>
            <a:pPr lvl="2">
              <a:buFont typeface="Wingdings" panose="05000000000000000000" pitchFamily="2" charset="2"/>
              <a:buChar char="Ø"/>
            </a:pPr>
            <a:r>
              <a:rPr lang="en-US" sz="3600" b="1" dirty="0">
                <a:latin typeface="Arial Narrow" panose="020B0606020202030204" pitchFamily="34" charset="0"/>
              </a:rPr>
              <a:t>2% of SD population</a:t>
            </a:r>
          </a:p>
          <a:p>
            <a:pPr lvl="1">
              <a:buFont typeface="Wingdings" panose="05000000000000000000" pitchFamily="2" charset="2"/>
              <a:buChar char="Ø"/>
            </a:pPr>
            <a:r>
              <a:rPr lang="en-US" sz="3800" b="1" dirty="0">
                <a:latin typeface="Arial Narrow" panose="020B0606020202030204" pitchFamily="34" charset="0"/>
              </a:rPr>
              <a:t>21.1% of those are same-sex couples raising children</a:t>
            </a:r>
          </a:p>
        </p:txBody>
      </p:sp>
      <p:sp>
        <p:nvSpPr>
          <p:cNvPr id="4" name="Slide Number Placeholder 3"/>
          <p:cNvSpPr>
            <a:spLocks noGrp="1"/>
          </p:cNvSpPr>
          <p:nvPr>
            <p:ph type="sldNum" sz="quarter" idx="12"/>
          </p:nvPr>
        </p:nvSpPr>
        <p:spPr/>
        <p:txBody>
          <a:bodyPr/>
          <a:lstStyle/>
          <a:p>
            <a:fld id="{704F5787-1B0B-495A-B01B-57224EDFA305}" type="slidenum">
              <a:rPr lang="en-US" b="1" smtClean="0">
                <a:latin typeface="Arial Narrow" panose="020B0606020202030204" pitchFamily="34" charset="0"/>
              </a:rPr>
              <a:t>18</a:t>
            </a:fld>
            <a:endParaRPr lang="en-US" b="1" dirty="0">
              <a:latin typeface="Arial Narrow" panose="020B0606020202030204" pitchFamily="34" charset="0"/>
            </a:endParaRPr>
          </a:p>
        </p:txBody>
      </p:sp>
    </p:spTree>
    <p:extLst>
      <p:ext uri="{BB962C8B-B14F-4D97-AF65-F5344CB8AC3E}">
        <p14:creationId xmlns:p14="http://schemas.microsoft.com/office/powerpoint/2010/main" val="32785861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latin typeface="Arial Narrow" panose="020B0606020202030204" pitchFamily="34" charset="0"/>
              </a:rPr>
              <a:t>Allies In and Out of the Classroom</a:t>
            </a:r>
          </a:p>
        </p:txBody>
      </p:sp>
      <p:sp>
        <p:nvSpPr>
          <p:cNvPr id="3" name="Content Placeholder 2"/>
          <p:cNvSpPr>
            <a:spLocks noGrp="1"/>
          </p:cNvSpPr>
          <p:nvPr>
            <p:ph idx="1"/>
          </p:nvPr>
        </p:nvSpPr>
        <p:spPr>
          <a:xfrm>
            <a:off x="457200" y="1882808"/>
            <a:ext cx="8229600" cy="4975192"/>
          </a:xfrm>
        </p:spPr>
        <p:txBody>
          <a:bodyPr>
            <a:normAutofit/>
          </a:bodyPr>
          <a:lstStyle/>
          <a:p>
            <a:pPr>
              <a:buFont typeface="Wingdings" panose="05000000000000000000" pitchFamily="2" charset="2"/>
              <a:buChar char="Ø"/>
            </a:pPr>
            <a:r>
              <a:rPr lang="en-US" b="1" dirty="0"/>
              <a:t>Explore your own biases, values, and </a:t>
            </a:r>
            <a:r>
              <a:rPr lang="en-US" sz="3300" b="1" dirty="0">
                <a:latin typeface="Arial Narrow" panose="020B0606020202030204" pitchFamily="34" charset="0"/>
              </a:rPr>
              <a:t>blind</a:t>
            </a:r>
            <a:r>
              <a:rPr lang="en-US" b="1" dirty="0"/>
              <a:t> spots</a:t>
            </a:r>
          </a:p>
          <a:p>
            <a:pPr>
              <a:buFont typeface="Wingdings" panose="05000000000000000000" pitchFamily="2" charset="2"/>
              <a:buChar char="Ø"/>
            </a:pPr>
            <a:r>
              <a:rPr lang="en-US" b="1" dirty="0"/>
              <a:t>Requires commitment</a:t>
            </a:r>
          </a:p>
          <a:p>
            <a:pPr>
              <a:buFont typeface="Wingdings" panose="05000000000000000000" pitchFamily="2" charset="2"/>
              <a:buChar char="Ø"/>
            </a:pPr>
            <a:r>
              <a:rPr lang="en-US" b="1" dirty="0"/>
              <a:t> Requires patience with self and others</a:t>
            </a:r>
          </a:p>
          <a:p>
            <a:pPr>
              <a:buFont typeface="Wingdings" panose="05000000000000000000" pitchFamily="2" charset="2"/>
              <a:buChar char="Ø"/>
            </a:pPr>
            <a:r>
              <a:rPr lang="en-US" b="1" dirty="0"/>
              <a:t>Reactions to discrimination and bias speak as loudly, if not louder, than words</a:t>
            </a:r>
          </a:p>
          <a:p>
            <a:pPr>
              <a:buFont typeface="Wingdings" panose="05000000000000000000" pitchFamily="2" charset="2"/>
              <a:buChar char="Ø"/>
            </a:pPr>
            <a:r>
              <a:rPr lang="en-US" b="1" dirty="0"/>
              <a:t>Be mindful of existing workforce policies and procedures; advocate for inclusive policies</a:t>
            </a:r>
          </a:p>
        </p:txBody>
      </p:sp>
    </p:spTree>
    <p:extLst>
      <p:ext uri="{BB962C8B-B14F-4D97-AF65-F5344CB8AC3E}">
        <p14:creationId xmlns:p14="http://schemas.microsoft.com/office/powerpoint/2010/main" val="5640895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a:latin typeface="Arial Narrow" panose="020B0606020202030204" pitchFamily="34" charset="0"/>
              </a:rPr>
              <a:t>Purpose &amp; Objectives</a:t>
            </a:r>
          </a:p>
        </p:txBody>
      </p:sp>
      <p:sp>
        <p:nvSpPr>
          <p:cNvPr id="3" name="Content Placeholder 2"/>
          <p:cNvSpPr>
            <a:spLocks noGrp="1"/>
          </p:cNvSpPr>
          <p:nvPr>
            <p:ph idx="1"/>
          </p:nvPr>
        </p:nvSpPr>
        <p:spPr>
          <a:xfrm>
            <a:off x="457200" y="1666526"/>
            <a:ext cx="8229600" cy="4788282"/>
          </a:xfrm>
        </p:spPr>
        <p:txBody>
          <a:bodyPr>
            <a:normAutofit/>
          </a:bodyPr>
          <a:lstStyle/>
          <a:p>
            <a:pPr>
              <a:buFont typeface="Wingdings" panose="05000000000000000000" pitchFamily="2" charset="2"/>
              <a:buChar char="Ø"/>
            </a:pPr>
            <a:r>
              <a:rPr lang="en-US" sz="4000" b="1" dirty="0">
                <a:latin typeface="Arial Narrow" panose="020B0606020202030204" pitchFamily="34" charset="0"/>
              </a:rPr>
              <a:t>Identify terms commonly associated with the LGBTQI community</a:t>
            </a:r>
          </a:p>
          <a:p>
            <a:pPr>
              <a:buFont typeface="Wingdings" panose="05000000000000000000" pitchFamily="2" charset="2"/>
              <a:buChar char="Ø"/>
            </a:pPr>
            <a:r>
              <a:rPr lang="en-US" sz="4000" b="1" dirty="0">
                <a:latin typeface="Arial Narrow" panose="020B0606020202030204" pitchFamily="34" charset="0"/>
              </a:rPr>
              <a:t>Recognize who falls into the LGBTQI community</a:t>
            </a:r>
          </a:p>
          <a:p>
            <a:pPr>
              <a:buFont typeface="Wingdings" panose="05000000000000000000" pitchFamily="2" charset="2"/>
              <a:buChar char="Ø"/>
            </a:pPr>
            <a:r>
              <a:rPr lang="en-US" sz="4000" b="1" dirty="0">
                <a:latin typeface="Arial Narrow" panose="020B0606020202030204" pitchFamily="34" charset="0"/>
              </a:rPr>
              <a:t>Recognize and utilize opportunities to be an advocate to/for the LGBTQI community</a:t>
            </a:r>
          </a:p>
        </p:txBody>
      </p:sp>
      <p:sp>
        <p:nvSpPr>
          <p:cNvPr id="4" name="Slide Number Placeholder 3"/>
          <p:cNvSpPr>
            <a:spLocks noGrp="1"/>
          </p:cNvSpPr>
          <p:nvPr>
            <p:ph type="sldNum" sz="quarter" idx="12"/>
          </p:nvPr>
        </p:nvSpPr>
        <p:spPr/>
        <p:txBody>
          <a:bodyPr/>
          <a:lstStyle/>
          <a:p>
            <a:fld id="{704F5787-1B0B-495A-B01B-57224EDFA305}" type="slidenum">
              <a:rPr lang="en-US" b="1" smtClean="0">
                <a:latin typeface="Arial Narrow" panose="020B0606020202030204" pitchFamily="34" charset="0"/>
              </a:rPr>
              <a:t>2</a:t>
            </a:fld>
            <a:endParaRPr lang="en-US" b="1" dirty="0">
              <a:latin typeface="Arial Narrow" panose="020B0606020202030204" pitchFamily="34" charset="0"/>
            </a:endParaRPr>
          </a:p>
        </p:txBody>
      </p:sp>
    </p:spTree>
    <p:extLst>
      <p:ext uri="{BB962C8B-B14F-4D97-AF65-F5344CB8AC3E}">
        <p14:creationId xmlns:p14="http://schemas.microsoft.com/office/powerpoint/2010/main" val="11474885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Arial Narrow" panose="020B0606020202030204" pitchFamily="34" charset="0"/>
              </a:rPr>
              <a:t>Challenges in Management</a:t>
            </a:r>
          </a:p>
        </p:txBody>
      </p:sp>
      <p:sp>
        <p:nvSpPr>
          <p:cNvPr id="3" name="Content Placeholder 2"/>
          <p:cNvSpPr>
            <a:spLocks noGrp="1"/>
          </p:cNvSpPr>
          <p:nvPr>
            <p:ph idx="1"/>
          </p:nvPr>
        </p:nvSpPr>
        <p:spPr>
          <a:xfrm>
            <a:off x="457200" y="1666526"/>
            <a:ext cx="8229600" cy="4788282"/>
          </a:xfrm>
        </p:spPr>
        <p:txBody>
          <a:bodyPr>
            <a:normAutofit lnSpcReduction="10000"/>
          </a:bodyPr>
          <a:lstStyle/>
          <a:p>
            <a:pPr>
              <a:buFont typeface="Wingdings" panose="05000000000000000000" pitchFamily="2" charset="2"/>
              <a:buChar char="Ø"/>
            </a:pPr>
            <a:r>
              <a:rPr lang="en-US" b="1" dirty="0">
                <a:latin typeface="Arial Narrow" panose="020B0606020202030204" pitchFamily="34" charset="0"/>
              </a:rPr>
              <a:t>Bathroom usage</a:t>
            </a:r>
          </a:p>
          <a:p>
            <a:pPr>
              <a:buFont typeface="Wingdings" panose="05000000000000000000" pitchFamily="2" charset="2"/>
              <a:buChar char="Ø"/>
            </a:pPr>
            <a:r>
              <a:rPr lang="en-US" b="1" dirty="0">
                <a:latin typeface="Arial Narrow" panose="020B0606020202030204" pitchFamily="34" charset="0"/>
              </a:rPr>
              <a:t>Harassment, </a:t>
            </a:r>
            <a:r>
              <a:rPr lang="en-US" b="1" dirty="0" err="1">
                <a:latin typeface="Arial Narrow" panose="020B0606020202030204" pitchFamily="34" charset="0"/>
              </a:rPr>
              <a:t>misgendering</a:t>
            </a:r>
            <a:r>
              <a:rPr lang="en-US" b="1" dirty="0">
                <a:latin typeface="Arial Narrow" panose="020B0606020202030204" pitchFamily="34" charset="0"/>
              </a:rPr>
              <a:t> </a:t>
            </a:r>
          </a:p>
          <a:p>
            <a:pPr>
              <a:buFont typeface="Wingdings" panose="05000000000000000000" pitchFamily="2" charset="2"/>
              <a:buChar char="Ø"/>
            </a:pPr>
            <a:r>
              <a:rPr lang="en-US" b="1" dirty="0">
                <a:latin typeface="Arial Narrow" panose="020B0606020202030204" pitchFamily="34" charset="0"/>
              </a:rPr>
              <a:t>Sexual harassment</a:t>
            </a:r>
          </a:p>
          <a:p>
            <a:pPr>
              <a:buFont typeface="Wingdings" panose="05000000000000000000" pitchFamily="2" charset="2"/>
              <a:buChar char="Ø"/>
            </a:pPr>
            <a:r>
              <a:rPr lang="en-US" b="1" dirty="0">
                <a:latin typeface="Arial Narrow" panose="020B0606020202030204" pitchFamily="34" charset="0"/>
              </a:rPr>
              <a:t>Inefficient compliance with new laws and regulation practices</a:t>
            </a:r>
          </a:p>
          <a:p>
            <a:pPr>
              <a:buFont typeface="Wingdings" panose="05000000000000000000" pitchFamily="2" charset="2"/>
              <a:buChar char="Ø"/>
            </a:pPr>
            <a:r>
              <a:rPr lang="en-US" b="1" dirty="0">
                <a:latin typeface="Arial Narrow" panose="020B0606020202030204" pitchFamily="34" charset="0"/>
              </a:rPr>
              <a:t>Technology challenges – “revenge porn”</a:t>
            </a:r>
          </a:p>
          <a:p>
            <a:pPr>
              <a:buFont typeface="Wingdings" panose="05000000000000000000" pitchFamily="2" charset="2"/>
              <a:buChar char="Ø"/>
            </a:pPr>
            <a:r>
              <a:rPr lang="en-US" b="1" dirty="0">
                <a:latin typeface="Arial Narrow" panose="020B0606020202030204" pitchFamily="34" charset="0"/>
              </a:rPr>
              <a:t>“Partner “vs. “Spouse”</a:t>
            </a:r>
          </a:p>
          <a:p>
            <a:pPr>
              <a:buFont typeface="Wingdings" panose="05000000000000000000" pitchFamily="2" charset="2"/>
              <a:buChar char="Ø"/>
            </a:pPr>
            <a:r>
              <a:rPr lang="en-US" b="1" dirty="0" err="1">
                <a:latin typeface="Arial Narrow" panose="020B0606020202030204" pitchFamily="34" charset="0"/>
              </a:rPr>
              <a:t>Closetedness</a:t>
            </a:r>
            <a:r>
              <a:rPr lang="en-US" b="1" dirty="0">
                <a:latin typeface="Arial Narrow" panose="020B0606020202030204" pitchFamily="34" charset="0"/>
              </a:rPr>
              <a:t>/Heteronormativity</a:t>
            </a:r>
          </a:p>
          <a:p>
            <a:pPr>
              <a:buFont typeface="Wingdings" panose="05000000000000000000" pitchFamily="2" charset="2"/>
              <a:buChar char="Ø"/>
            </a:pPr>
            <a:r>
              <a:rPr lang="en-US" b="1" dirty="0">
                <a:latin typeface="Arial Narrow" panose="020B0606020202030204" pitchFamily="34" charset="0"/>
              </a:rPr>
              <a:t>Intersectionality </a:t>
            </a:r>
          </a:p>
        </p:txBody>
      </p:sp>
    </p:spTree>
    <p:extLst>
      <p:ext uri="{BB962C8B-B14F-4D97-AF65-F5344CB8AC3E}">
        <p14:creationId xmlns:p14="http://schemas.microsoft.com/office/powerpoint/2010/main" val="3742636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4C53E7-E7A3-4110-A38B-5181784BF30A}"/>
              </a:ext>
            </a:extLst>
          </p:cNvPr>
          <p:cNvSpPr>
            <a:spLocks noGrp="1"/>
          </p:cNvSpPr>
          <p:nvPr>
            <p:ph type="title"/>
          </p:nvPr>
        </p:nvSpPr>
        <p:spPr/>
        <p:txBody>
          <a:bodyPr/>
          <a:lstStyle/>
          <a:p>
            <a:r>
              <a:rPr lang="en-US" dirty="0"/>
              <a:t>Queer in the Time of COVID</a:t>
            </a:r>
          </a:p>
        </p:txBody>
      </p:sp>
      <p:sp>
        <p:nvSpPr>
          <p:cNvPr id="3" name="Content Placeholder 2">
            <a:extLst>
              <a:ext uri="{FF2B5EF4-FFF2-40B4-BE49-F238E27FC236}">
                <a16:creationId xmlns:a16="http://schemas.microsoft.com/office/drawing/2014/main" id="{94B55193-FE60-4C69-854E-3F3FEE71F36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6C04322F-04DE-4660-86E6-9F3D7F7476D5}"/>
              </a:ext>
            </a:extLst>
          </p:cNvPr>
          <p:cNvSpPr>
            <a:spLocks noGrp="1"/>
          </p:cNvSpPr>
          <p:nvPr>
            <p:ph type="sldNum" sz="quarter" idx="12"/>
          </p:nvPr>
        </p:nvSpPr>
        <p:spPr/>
        <p:txBody>
          <a:bodyPr/>
          <a:lstStyle/>
          <a:p>
            <a:fld id="{704F5787-1B0B-495A-B01B-57224EDFA305}" type="slidenum">
              <a:rPr lang="en-US" smtClean="0"/>
              <a:t>21</a:t>
            </a:fld>
            <a:endParaRPr lang="en-US"/>
          </a:p>
        </p:txBody>
      </p:sp>
    </p:spTree>
    <p:extLst>
      <p:ext uri="{BB962C8B-B14F-4D97-AF65-F5344CB8AC3E}">
        <p14:creationId xmlns:p14="http://schemas.microsoft.com/office/powerpoint/2010/main" val="42010875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Legal Implications</a:t>
            </a:r>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US" b="1" dirty="0">
                <a:latin typeface="Arial Narrow" panose="020B0606020202030204" pitchFamily="34" charset="0"/>
              </a:rPr>
              <a:t>Supreme Court decision on whether Title VII of the Civil Rights Act include sexual orientation and gender identity </a:t>
            </a:r>
          </a:p>
          <a:p>
            <a:pPr lvl="1">
              <a:buFont typeface="Wingdings" panose="05000000000000000000" pitchFamily="2" charset="2"/>
              <a:buChar char="Ø"/>
            </a:pPr>
            <a:r>
              <a:rPr lang="en-US" sz="3000" b="1" dirty="0">
                <a:latin typeface="Arial Narrow" panose="020B0606020202030204" pitchFamily="34" charset="0"/>
              </a:rPr>
              <a:t>Does sex include sexual orientation and gender identity?</a:t>
            </a:r>
          </a:p>
          <a:p>
            <a:pPr lvl="1">
              <a:buFont typeface="Wingdings" panose="05000000000000000000" pitchFamily="2" charset="2"/>
              <a:buChar char="Ø"/>
            </a:pPr>
            <a:r>
              <a:rPr lang="en-US" sz="3000" b="1" dirty="0">
                <a:latin typeface="Arial Narrow" panose="020B0606020202030204" pitchFamily="34" charset="0"/>
              </a:rPr>
              <a:t>21 States, Guam &amp; Puerto Rico have laws protecting sex and gender identity in some form</a:t>
            </a:r>
          </a:p>
          <a:p>
            <a:pPr lvl="1">
              <a:buFont typeface="Wingdings" panose="05000000000000000000" pitchFamily="2" charset="2"/>
              <a:buChar char="Ø"/>
            </a:pPr>
            <a:endParaRPr lang="en-US" sz="3000" b="1" dirty="0">
              <a:latin typeface="Arial Narrow" panose="020B0606020202030204" pitchFamily="34" charset="0"/>
            </a:endParaRPr>
          </a:p>
        </p:txBody>
      </p:sp>
    </p:spTree>
    <p:extLst>
      <p:ext uri="{BB962C8B-B14F-4D97-AF65-F5344CB8AC3E}">
        <p14:creationId xmlns:p14="http://schemas.microsoft.com/office/powerpoint/2010/main" val="14360116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Arial Narrow" panose="020B0606020202030204" pitchFamily="34" charset="0"/>
              </a:rPr>
              <a:t>FMLA and LGBTQI</a:t>
            </a:r>
          </a:p>
        </p:txBody>
      </p:sp>
      <p:sp>
        <p:nvSpPr>
          <p:cNvPr id="3" name="Content Placeholder 2"/>
          <p:cNvSpPr>
            <a:spLocks noGrp="1"/>
          </p:cNvSpPr>
          <p:nvPr>
            <p:ph idx="1"/>
          </p:nvPr>
        </p:nvSpPr>
        <p:spPr/>
        <p:txBody>
          <a:bodyPr/>
          <a:lstStyle/>
          <a:p>
            <a:pPr>
              <a:buFont typeface="Wingdings" panose="05000000000000000000" pitchFamily="2" charset="2"/>
              <a:buChar char="Ø"/>
            </a:pPr>
            <a:r>
              <a:rPr lang="en-US" b="1" dirty="0">
                <a:latin typeface="Arial Narrow" panose="020B0606020202030204" pitchFamily="34" charset="0"/>
              </a:rPr>
              <a:t>Family medical leave allowance is now available for all legally married same-sex partners</a:t>
            </a:r>
          </a:p>
          <a:p>
            <a:pPr>
              <a:buFont typeface="Wingdings" panose="05000000000000000000" pitchFamily="2" charset="2"/>
              <a:buChar char="Ø"/>
            </a:pPr>
            <a:r>
              <a:rPr lang="en-US" b="1" dirty="0">
                <a:latin typeface="Arial Narrow" panose="020B0606020202030204" pitchFamily="34" charset="0"/>
              </a:rPr>
              <a:t>Covers adoption leave in states where same-sex adoption is available</a:t>
            </a:r>
          </a:p>
          <a:p>
            <a:pPr>
              <a:buFont typeface="Wingdings" panose="05000000000000000000" pitchFamily="2" charset="2"/>
              <a:buChar char="Ø"/>
            </a:pPr>
            <a:r>
              <a:rPr lang="en-US" b="1" dirty="0">
                <a:latin typeface="Arial Narrow" panose="020B0606020202030204" pitchFamily="34" charset="0"/>
              </a:rPr>
              <a:t>Covers leave for married partner’s deployment/military circumstances</a:t>
            </a:r>
          </a:p>
          <a:p>
            <a:pPr>
              <a:buFont typeface="Wingdings" panose="05000000000000000000" pitchFamily="2" charset="2"/>
              <a:buChar char="Ø"/>
            </a:pPr>
            <a:endParaRPr lang="en-US" dirty="0"/>
          </a:p>
        </p:txBody>
      </p:sp>
    </p:spTree>
    <p:extLst>
      <p:ext uri="{BB962C8B-B14F-4D97-AF65-F5344CB8AC3E}">
        <p14:creationId xmlns:p14="http://schemas.microsoft.com/office/powerpoint/2010/main" val="4357195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stretch>
            <a:fillRect/>
          </a:stretch>
        </p:blipFill>
        <p:spPr>
          <a:xfrm>
            <a:off x="228600" y="457200"/>
            <a:ext cx="8686800" cy="6187281"/>
          </a:xfrm>
          <a:prstGeom prst="rect">
            <a:avLst/>
          </a:prstGeom>
        </p:spPr>
      </p:pic>
    </p:spTree>
    <p:extLst>
      <p:ext uri="{BB962C8B-B14F-4D97-AF65-F5344CB8AC3E}">
        <p14:creationId xmlns:p14="http://schemas.microsoft.com/office/powerpoint/2010/main" val="24408222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Global Employment</a:t>
            </a:r>
          </a:p>
        </p:txBody>
      </p:sp>
      <p:sp>
        <p:nvSpPr>
          <p:cNvPr id="3" name="Content Placeholder 2"/>
          <p:cNvSpPr>
            <a:spLocks noGrp="1"/>
          </p:cNvSpPr>
          <p:nvPr>
            <p:ph idx="1"/>
          </p:nvPr>
        </p:nvSpPr>
        <p:spPr/>
        <p:txBody>
          <a:bodyPr/>
          <a:lstStyle/>
          <a:p>
            <a:r>
              <a:rPr lang="en-US" dirty="0">
                <a:hlinkClick r:id="rId2"/>
              </a:rPr>
              <a:t>https://www.equaldex.com/</a:t>
            </a:r>
            <a:endParaRPr lang="en-US" dirty="0"/>
          </a:p>
        </p:txBody>
      </p:sp>
    </p:spTree>
    <p:extLst>
      <p:ext uri="{BB962C8B-B14F-4D97-AF65-F5344CB8AC3E}">
        <p14:creationId xmlns:p14="http://schemas.microsoft.com/office/powerpoint/2010/main" val="4352784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pPr>
              <a:buFont typeface="Wingdings" panose="05000000000000000000" pitchFamily="2" charset="2"/>
              <a:buChar char="Ø"/>
            </a:pPr>
            <a:r>
              <a:rPr lang="en-US" sz="1800" dirty="0"/>
              <a:t>Newport, F. (2018) In U.S., Estimate of LGBT population rises to 4.5%. Retrieved from </a:t>
            </a:r>
            <a:r>
              <a:rPr lang="en-US" sz="1800" dirty="0">
                <a:hlinkClick r:id="rId2"/>
              </a:rPr>
              <a:t>https://news.gallup.com/poll/234863/estimate-lgbt-population-rises.aspx</a:t>
            </a:r>
            <a:r>
              <a:rPr lang="en-US" sz="1800" dirty="0"/>
              <a:t> </a:t>
            </a:r>
          </a:p>
          <a:p>
            <a:pPr>
              <a:buFont typeface="Wingdings" panose="05000000000000000000" pitchFamily="2" charset="2"/>
              <a:buChar char="Ø"/>
            </a:pPr>
            <a:r>
              <a:rPr lang="en-US" sz="1800" dirty="0"/>
              <a:t>Brown, A. (2017). 5 Key findings about LGBT Americans. Retrieved from </a:t>
            </a:r>
            <a:r>
              <a:rPr lang="en-US" sz="1800" dirty="0">
                <a:hlinkClick r:id="rId3"/>
              </a:rPr>
              <a:t>http://www.pewresearch.org/fact-tank/2017/06/13/5-key-findings-about-lgbt-americans/</a:t>
            </a:r>
            <a:r>
              <a:rPr lang="en-US" sz="1800" dirty="0"/>
              <a:t> </a:t>
            </a:r>
          </a:p>
          <a:p>
            <a:pPr>
              <a:buFont typeface="Wingdings" panose="05000000000000000000" pitchFamily="2" charset="2"/>
              <a:buChar char="Ø"/>
            </a:pPr>
            <a:r>
              <a:rPr lang="en-US" sz="1800" dirty="0"/>
              <a:t>Movement Advancement Project (2019). South Dakota’s Equality Profile.  Retrieved from </a:t>
            </a:r>
            <a:r>
              <a:rPr lang="en-US" sz="1800" dirty="0">
                <a:hlinkClick r:id="rId4"/>
              </a:rPr>
              <a:t>http://www.lgbtmap.org/equality_maps/</a:t>
            </a:r>
          </a:p>
          <a:p>
            <a:pPr>
              <a:buFont typeface="Wingdings" panose="05000000000000000000" pitchFamily="2" charset="2"/>
              <a:buChar char="Ø"/>
            </a:pPr>
            <a:r>
              <a:rPr lang="en-US" sz="1800" dirty="0" err="1">
                <a:hlinkClick r:id="rId4"/>
              </a:rPr>
              <a:t>profile_state</a:t>
            </a:r>
            <a:r>
              <a:rPr lang="en-US" sz="1800" dirty="0">
                <a:hlinkClick r:id="rId4"/>
              </a:rPr>
              <a:t>/SD</a:t>
            </a:r>
            <a:endParaRPr lang="en-US" sz="1800" dirty="0"/>
          </a:p>
          <a:p>
            <a:pPr>
              <a:buFont typeface="Wingdings" panose="05000000000000000000" pitchFamily="2" charset="2"/>
              <a:buChar char="Ø"/>
            </a:pPr>
            <a:br>
              <a:rPr lang="en-US" dirty="0"/>
            </a:br>
            <a:endParaRPr lang="en-US" dirty="0"/>
          </a:p>
        </p:txBody>
      </p:sp>
    </p:spTree>
    <p:extLst>
      <p:ext uri="{BB962C8B-B14F-4D97-AF65-F5344CB8AC3E}">
        <p14:creationId xmlns:p14="http://schemas.microsoft.com/office/powerpoint/2010/main" val="4245725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752600"/>
          </a:xfrm>
        </p:spPr>
        <p:txBody>
          <a:bodyPr>
            <a:normAutofit/>
          </a:bodyPr>
          <a:lstStyle/>
          <a:p>
            <a:r>
              <a:rPr lang="en-US" sz="4800" b="1" dirty="0">
                <a:latin typeface="Arial Narrow" panose="020B0606020202030204" pitchFamily="34" charset="0"/>
              </a:rPr>
              <a:t>Terminology</a:t>
            </a:r>
          </a:p>
        </p:txBody>
      </p:sp>
      <p:sp>
        <p:nvSpPr>
          <p:cNvPr id="3" name="Content Placeholder 2"/>
          <p:cNvSpPr>
            <a:spLocks noGrp="1"/>
          </p:cNvSpPr>
          <p:nvPr>
            <p:ph idx="1"/>
          </p:nvPr>
        </p:nvSpPr>
        <p:spPr>
          <a:xfrm>
            <a:off x="457200" y="1447800"/>
            <a:ext cx="8229600" cy="5181600"/>
          </a:xfrm>
        </p:spPr>
        <p:txBody>
          <a:bodyPr>
            <a:normAutofit fontScale="92500" lnSpcReduction="10000"/>
          </a:bodyPr>
          <a:lstStyle/>
          <a:p>
            <a:pPr>
              <a:buFont typeface="Wingdings" panose="05000000000000000000" pitchFamily="2" charset="2"/>
              <a:buChar char="Ø"/>
            </a:pPr>
            <a:r>
              <a:rPr lang="en-US" sz="3900" b="1" u="sng" dirty="0">
                <a:latin typeface="Arial Narrow" panose="020B0606020202030204" pitchFamily="34" charset="0"/>
              </a:rPr>
              <a:t>LGBTQI</a:t>
            </a:r>
            <a:r>
              <a:rPr lang="en-US" sz="3900" b="1" dirty="0">
                <a:latin typeface="Arial Narrow" panose="020B0606020202030204" pitchFamily="34" charset="0"/>
              </a:rPr>
              <a:t> – the entirety of the lesbian, gay, bisexual, transgender, queer/questioning, and intersex community</a:t>
            </a:r>
          </a:p>
          <a:p>
            <a:pPr>
              <a:buFont typeface="Wingdings" panose="05000000000000000000" pitchFamily="2" charset="2"/>
              <a:buChar char="Ø"/>
            </a:pPr>
            <a:endParaRPr lang="en-US" b="1" dirty="0">
              <a:latin typeface="Arial Narrow" panose="020B0606020202030204" pitchFamily="34" charset="0"/>
            </a:endParaRPr>
          </a:p>
          <a:p>
            <a:pPr lvl="1">
              <a:buFont typeface="Wingdings" panose="05000000000000000000" pitchFamily="2" charset="2"/>
              <a:buChar char="Ø"/>
            </a:pPr>
            <a:r>
              <a:rPr lang="en-US" sz="3600" b="1" dirty="0">
                <a:latin typeface="Arial Narrow" panose="020B0606020202030204" pitchFamily="34" charset="0"/>
              </a:rPr>
              <a:t>Includes asexual, pansexual, </a:t>
            </a:r>
            <a:r>
              <a:rPr lang="en-US" sz="3600" b="1" dirty="0" err="1">
                <a:latin typeface="Arial Narrow" panose="020B0606020202030204" pitchFamily="34" charset="0"/>
              </a:rPr>
              <a:t>demisexual</a:t>
            </a:r>
            <a:r>
              <a:rPr lang="en-US" sz="3600" b="1" dirty="0">
                <a:latin typeface="Arial Narrow" panose="020B0606020202030204" pitchFamily="34" charset="0"/>
              </a:rPr>
              <a:t>, </a:t>
            </a:r>
            <a:r>
              <a:rPr lang="en-US" sz="3600" b="1" dirty="0" err="1">
                <a:latin typeface="Arial Narrow" panose="020B0606020202030204" pitchFamily="34" charset="0"/>
              </a:rPr>
              <a:t>demigender</a:t>
            </a:r>
            <a:r>
              <a:rPr lang="en-US" sz="3600" b="1" dirty="0">
                <a:latin typeface="Arial Narrow" panose="020B0606020202030204" pitchFamily="34" charset="0"/>
              </a:rPr>
              <a:t>, and many other “sexual” and “gender” individuals</a:t>
            </a:r>
          </a:p>
          <a:p>
            <a:pPr lvl="1">
              <a:buFont typeface="Wingdings" panose="05000000000000000000" pitchFamily="2" charset="2"/>
              <a:buChar char="Ø"/>
            </a:pPr>
            <a:endParaRPr lang="en-US" sz="3600" b="1" dirty="0">
              <a:latin typeface="Arial Narrow" panose="020B0606020202030204" pitchFamily="34" charset="0"/>
            </a:endParaRPr>
          </a:p>
          <a:p>
            <a:pPr lvl="1">
              <a:buFont typeface="Wingdings" panose="05000000000000000000" pitchFamily="2" charset="2"/>
              <a:buChar char="Ø"/>
            </a:pPr>
            <a:r>
              <a:rPr lang="en-US" sz="3600" b="1" dirty="0">
                <a:latin typeface="Arial Narrow" panose="020B0606020202030204" pitchFamily="34" charset="0"/>
              </a:rPr>
              <a:t>Often written as LGBT, LGBTQ, LGBTQIA, LGBTQQIA</a:t>
            </a:r>
          </a:p>
        </p:txBody>
      </p:sp>
      <p:sp>
        <p:nvSpPr>
          <p:cNvPr id="4" name="Slide Number Placeholder 3"/>
          <p:cNvSpPr>
            <a:spLocks noGrp="1"/>
          </p:cNvSpPr>
          <p:nvPr>
            <p:ph type="sldNum" sz="quarter" idx="12"/>
          </p:nvPr>
        </p:nvSpPr>
        <p:spPr/>
        <p:txBody>
          <a:bodyPr/>
          <a:lstStyle/>
          <a:p>
            <a:fld id="{704F5787-1B0B-495A-B01B-57224EDFA305}" type="slidenum">
              <a:rPr lang="en-US" b="1" smtClean="0">
                <a:latin typeface="Arial Narrow" panose="020B0606020202030204" pitchFamily="34" charset="0"/>
              </a:rPr>
              <a:t>3</a:t>
            </a:fld>
            <a:endParaRPr lang="en-US" b="1" dirty="0">
              <a:latin typeface="Arial Narrow" panose="020B0606020202030204" pitchFamily="34" charset="0"/>
            </a:endParaRPr>
          </a:p>
        </p:txBody>
      </p:sp>
    </p:spTree>
    <p:extLst>
      <p:ext uri="{BB962C8B-B14F-4D97-AF65-F5344CB8AC3E}">
        <p14:creationId xmlns:p14="http://schemas.microsoft.com/office/powerpoint/2010/main" val="2571405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a:latin typeface="Arial Narrow" panose="020B0606020202030204" pitchFamily="34" charset="0"/>
              </a:rPr>
              <a:t>Terminology (Cont.)</a:t>
            </a:r>
          </a:p>
        </p:txBody>
      </p:sp>
      <p:sp>
        <p:nvSpPr>
          <p:cNvPr id="3" name="Content Placeholder 2"/>
          <p:cNvSpPr>
            <a:spLocks noGrp="1"/>
          </p:cNvSpPr>
          <p:nvPr>
            <p:ph idx="1"/>
          </p:nvPr>
        </p:nvSpPr>
        <p:spPr>
          <a:xfrm>
            <a:off x="457200" y="1666526"/>
            <a:ext cx="8229600" cy="4788282"/>
          </a:xfrm>
        </p:spPr>
        <p:txBody>
          <a:bodyPr>
            <a:normAutofit/>
          </a:bodyPr>
          <a:lstStyle/>
          <a:p>
            <a:pPr>
              <a:buFont typeface="Wingdings" panose="05000000000000000000" pitchFamily="2" charset="2"/>
              <a:buChar char="Ø"/>
            </a:pPr>
            <a:r>
              <a:rPr lang="en-US" sz="4000" b="1" u="sng" dirty="0">
                <a:latin typeface="Arial Narrow" panose="020B0606020202030204" pitchFamily="34" charset="0"/>
              </a:rPr>
              <a:t>Sex</a:t>
            </a:r>
            <a:r>
              <a:rPr lang="en-US" sz="4000" b="1" dirty="0">
                <a:latin typeface="Arial Narrow" panose="020B0606020202030204" pitchFamily="34" charset="0"/>
              </a:rPr>
              <a:t> – the whole of a person’s biological components, including chromosomes, hormones, and genitalia that is generally assigned at birth</a:t>
            </a:r>
          </a:p>
          <a:p>
            <a:pPr lvl="1">
              <a:buFont typeface="Wingdings" panose="05000000000000000000" pitchFamily="2" charset="2"/>
              <a:buChar char="Ø"/>
            </a:pPr>
            <a:r>
              <a:rPr lang="en-US" sz="3600" b="1" dirty="0">
                <a:latin typeface="Arial Narrow" panose="020B0606020202030204" pitchFamily="34" charset="0"/>
              </a:rPr>
              <a:t>Determination is based on the external presentation of the genitalia</a:t>
            </a:r>
          </a:p>
        </p:txBody>
      </p:sp>
      <p:sp>
        <p:nvSpPr>
          <p:cNvPr id="4" name="Slide Number Placeholder 3"/>
          <p:cNvSpPr>
            <a:spLocks noGrp="1"/>
          </p:cNvSpPr>
          <p:nvPr>
            <p:ph type="sldNum" sz="quarter" idx="12"/>
          </p:nvPr>
        </p:nvSpPr>
        <p:spPr/>
        <p:txBody>
          <a:bodyPr/>
          <a:lstStyle/>
          <a:p>
            <a:fld id="{704F5787-1B0B-495A-B01B-57224EDFA305}" type="slidenum">
              <a:rPr lang="en-US" b="1" smtClean="0">
                <a:latin typeface="Arial Narrow" panose="020B0606020202030204" pitchFamily="34" charset="0"/>
              </a:rPr>
              <a:t>4</a:t>
            </a:fld>
            <a:endParaRPr lang="en-US" b="1" dirty="0">
              <a:latin typeface="Arial Narrow" panose="020B0606020202030204" pitchFamily="34" charset="0"/>
            </a:endParaRPr>
          </a:p>
        </p:txBody>
      </p:sp>
    </p:spTree>
    <p:extLst>
      <p:ext uri="{BB962C8B-B14F-4D97-AF65-F5344CB8AC3E}">
        <p14:creationId xmlns:p14="http://schemas.microsoft.com/office/powerpoint/2010/main" val="36072233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a:latin typeface="Arial Narrow" panose="020B0606020202030204" pitchFamily="34" charset="0"/>
              </a:rPr>
              <a:t>Terminology (Cont.)</a:t>
            </a:r>
            <a:endParaRPr lang="en-US" sz="4800"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US" sz="4200" b="1" u="sng" dirty="0">
                <a:latin typeface="Arial Narrow" panose="020B0606020202030204" pitchFamily="34" charset="0"/>
              </a:rPr>
              <a:t>Gende</a:t>
            </a:r>
            <a:r>
              <a:rPr lang="en-US" sz="4200" b="1" dirty="0">
                <a:latin typeface="Arial Narrow" panose="020B0606020202030204" pitchFamily="34" charset="0"/>
              </a:rPr>
              <a:t>r – the societal roles and expectations that a person is typically expected to perform based on their sex as noted at birth</a:t>
            </a:r>
          </a:p>
          <a:p>
            <a:endParaRPr lang="en-US" sz="4200" b="1" dirty="0">
              <a:latin typeface="Arial Narrow" panose="020B0606020202030204" pitchFamily="34" charset="0"/>
            </a:endParaRPr>
          </a:p>
        </p:txBody>
      </p:sp>
      <p:sp>
        <p:nvSpPr>
          <p:cNvPr id="4" name="Slide Number Placeholder 3"/>
          <p:cNvSpPr>
            <a:spLocks noGrp="1"/>
          </p:cNvSpPr>
          <p:nvPr>
            <p:ph type="sldNum" sz="quarter" idx="12"/>
          </p:nvPr>
        </p:nvSpPr>
        <p:spPr/>
        <p:txBody>
          <a:bodyPr/>
          <a:lstStyle/>
          <a:p>
            <a:fld id="{704F5787-1B0B-495A-B01B-57224EDFA305}" type="slidenum">
              <a:rPr lang="en-US" b="1" smtClean="0">
                <a:latin typeface="Arial Narrow" panose="020B0606020202030204" pitchFamily="34" charset="0"/>
              </a:rPr>
              <a:t>5</a:t>
            </a:fld>
            <a:endParaRPr lang="en-US" b="1" dirty="0">
              <a:latin typeface="Arial Narrow" panose="020B0606020202030204" pitchFamily="34" charset="0"/>
            </a:endParaRPr>
          </a:p>
        </p:txBody>
      </p:sp>
    </p:spTree>
    <p:extLst>
      <p:ext uri="{BB962C8B-B14F-4D97-AF65-F5344CB8AC3E}">
        <p14:creationId xmlns:p14="http://schemas.microsoft.com/office/powerpoint/2010/main" val="25338882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a:latin typeface="Arial Narrow" panose="020B0606020202030204" pitchFamily="34" charset="0"/>
              </a:rPr>
              <a:t>Terminology (Cont.)</a:t>
            </a:r>
          </a:p>
        </p:txBody>
      </p:sp>
      <p:sp>
        <p:nvSpPr>
          <p:cNvPr id="3" name="Content Placeholder 2"/>
          <p:cNvSpPr>
            <a:spLocks noGrp="1"/>
          </p:cNvSpPr>
          <p:nvPr>
            <p:ph idx="1"/>
          </p:nvPr>
        </p:nvSpPr>
        <p:spPr>
          <a:xfrm>
            <a:off x="457200" y="1905000"/>
            <a:ext cx="8229600" cy="4800600"/>
          </a:xfrm>
        </p:spPr>
        <p:txBody>
          <a:bodyPr>
            <a:normAutofit/>
          </a:bodyPr>
          <a:lstStyle/>
          <a:p>
            <a:pPr>
              <a:buFont typeface="Wingdings" panose="05000000000000000000" pitchFamily="2" charset="2"/>
              <a:buChar char="Ø"/>
            </a:pPr>
            <a:r>
              <a:rPr lang="en-US" sz="4000" b="1" u="sng" dirty="0">
                <a:latin typeface="Arial Narrow" panose="020B0606020202030204" pitchFamily="34" charset="0"/>
              </a:rPr>
              <a:t>Sexual/affectional orientation</a:t>
            </a:r>
            <a:r>
              <a:rPr lang="en-US" sz="4000" b="1" dirty="0">
                <a:latin typeface="Arial Narrow" panose="020B0606020202030204" pitchFamily="34" charset="0"/>
              </a:rPr>
              <a:t> – the desire to form a close relationship(s) with another human, whether primarily via a sexual relationship or an affectional relationship</a:t>
            </a:r>
          </a:p>
        </p:txBody>
      </p:sp>
      <p:sp>
        <p:nvSpPr>
          <p:cNvPr id="4" name="Slide Number Placeholder 3"/>
          <p:cNvSpPr>
            <a:spLocks noGrp="1"/>
          </p:cNvSpPr>
          <p:nvPr>
            <p:ph type="sldNum" sz="quarter" idx="12"/>
          </p:nvPr>
        </p:nvSpPr>
        <p:spPr/>
        <p:txBody>
          <a:bodyPr/>
          <a:lstStyle/>
          <a:p>
            <a:fld id="{704F5787-1B0B-495A-B01B-57224EDFA305}" type="slidenum">
              <a:rPr lang="en-US" b="1" smtClean="0">
                <a:latin typeface="Arial Narrow" panose="020B0606020202030204" pitchFamily="34" charset="0"/>
              </a:rPr>
              <a:t>6</a:t>
            </a:fld>
            <a:endParaRPr lang="en-US" b="1" dirty="0">
              <a:latin typeface="Arial Narrow" panose="020B0606020202030204" pitchFamily="34" charset="0"/>
            </a:endParaRPr>
          </a:p>
        </p:txBody>
      </p:sp>
    </p:spTree>
    <p:extLst>
      <p:ext uri="{BB962C8B-B14F-4D97-AF65-F5344CB8AC3E}">
        <p14:creationId xmlns:p14="http://schemas.microsoft.com/office/powerpoint/2010/main" val="35913106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a:latin typeface="Arial Narrow" panose="020B0606020202030204" pitchFamily="34" charset="0"/>
              </a:rPr>
              <a:t>Terminology (Cont.)</a:t>
            </a:r>
            <a:endParaRPr lang="en-US" sz="4800" dirty="0"/>
          </a:p>
        </p:txBody>
      </p:sp>
      <p:sp>
        <p:nvSpPr>
          <p:cNvPr id="3" name="Content Placeholder 2"/>
          <p:cNvSpPr>
            <a:spLocks noGrp="1"/>
          </p:cNvSpPr>
          <p:nvPr>
            <p:ph idx="1"/>
          </p:nvPr>
        </p:nvSpPr>
        <p:spPr/>
        <p:txBody>
          <a:bodyPr/>
          <a:lstStyle/>
          <a:p>
            <a:pPr>
              <a:buFont typeface="Wingdings" panose="05000000000000000000" pitchFamily="2" charset="2"/>
              <a:buChar char="Ø"/>
            </a:pPr>
            <a:r>
              <a:rPr lang="en-US" sz="3600" b="1" u="sng" dirty="0">
                <a:latin typeface="Arial Narrow" panose="020B0606020202030204" pitchFamily="34" charset="0"/>
              </a:rPr>
              <a:t>Gender identity</a:t>
            </a:r>
            <a:r>
              <a:rPr lang="en-US" sz="3600" b="1" dirty="0">
                <a:latin typeface="Arial Narrow" panose="020B0606020202030204" pitchFamily="34" charset="0"/>
              </a:rPr>
              <a:t> – the way a person feels about the sex assigned at birth, both in terms of how they relate to the associated societal roles and the outward expression of their feeling related to the sex assigned at birth – may or may not take steps to change their body accordingly</a:t>
            </a:r>
          </a:p>
          <a:p>
            <a:endParaRPr lang="en-US" dirty="0"/>
          </a:p>
        </p:txBody>
      </p:sp>
      <p:sp>
        <p:nvSpPr>
          <p:cNvPr id="4" name="Slide Number Placeholder 3"/>
          <p:cNvSpPr>
            <a:spLocks noGrp="1"/>
          </p:cNvSpPr>
          <p:nvPr>
            <p:ph type="sldNum" sz="quarter" idx="12"/>
          </p:nvPr>
        </p:nvSpPr>
        <p:spPr/>
        <p:txBody>
          <a:bodyPr/>
          <a:lstStyle/>
          <a:p>
            <a:fld id="{704F5787-1B0B-495A-B01B-57224EDFA305}" type="slidenum">
              <a:rPr lang="en-US" b="1" smtClean="0">
                <a:latin typeface="Arial Narrow" panose="020B0606020202030204" pitchFamily="34" charset="0"/>
              </a:rPr>
              <a:t>7</a:t>
            </a:fld>
            <a:endParaRPr lang="en-US" b="1" dirty="0">
              <a:latin typeface="Arial Narrow" panose="020B0606020202030204" pitchFamily="34" charset="0"/>
            </a:endParaRPr>
          </a:p>
        </p:txBody>
      </p:sp>
    </p:spTree>
    <p:extLst>
      <p:ext uri="{BB962C8B-B14F-4D97-AF65-F5344CB8AC3E}">
        <p14:creationId xmlns:p14="http://schemas.microsoft.com/office/powerpoint/2010/main" val="40269421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a:latin typeface="Arial Narrow" panose="020B0606020202030204" pitchFamily="34" charset="0"/>
              </a:rPr>
              <a:t>Terminology (Cont.)</a:t>
            </a:r>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US" sz="4400" b="1" u="sng" dirty="0">
                <a:latin typeface="Arial Narrow" panose="020B0606020202030204" pitchFamily="34" charset="0"/>
              </a:rPr>
              <a:t>Lesbian</a:t>
            </a:r>
            <a:r>
              <a:rPr lang="en-US" sz="4400" b="1" dirty="0">
                <a:latin typeface="Arial Narrow" panose="020B0606020202030204" pitchFamily="34" charset="0"/>
              </a:rPr>
              <a:t> – a woman, whether natal or otherwise, who has a sexual and/or affectional orientation toward other women</a:t>
            </a:r>
          </a:p>
        </p:txBody>
      </p:sp>
      <p:sp>
        <p:nvSpPr>
          <p:cNvPr id="4" name="Slide Number Placeholder 3"/>
          <p:cNvSpPr>
            <a:spLocks noGrp="1"/>
          </p:cNvSpPr>
          <p:nvPr>
            <p:ph type="sldNum" sz="quarter" idx="12"/>
          </p:nvPr>
        </p:nvSpPr>
        <p:spPr/>
        <p:txBody>
          <a:bodyPr/>
          <a:lstStyle/>
          <a:p>
            <a:fld id="{704F5787-1B0B-495A-B01B-57224EDFA305}" type="slidenum">
              <a:rPr lang="en-US" b="1" smtClean="0">
                <a:latin typeface="Arial Narrow" panose="020B0606020202030204" pitchFamily="34" charset="0"/>
              </a:rPr>
              <a:t>8</a:t>
            </a:fld>
            <a:endParaRPr lang="en-US" b="1" dirty="0">
              <a:latin typeface="Arial Narrow" panose="020B0606020202030204" pitchFamily="34" charset="0"/>
            </a:endParaRPr>
          </a:p>
        </p:txBody>
      </p:sp>
    </p:spTree>
    <p:extLst>
      <p:ext uri="{BB962C8B-B14F-4D97-AF65-F5344CB8AC3E}">
        <p14:creationId xmlns:p14="http://schemas.microsoft.com/office/powerpoint/2010/main" val="8285148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a:latin typeface="Arial Narrow" panose="020B0606020202030204" pitchFamily="34" charset="0"/>
              </a:rPr>
              <a:t>Terminology (Cont.)</a:t>
            </a:r>
            <a:endParaRPr lang="en-US" sz="4800" dirty="0"/>
          </a:p>
        </p:txBody>
      </p:sp>
      <p:sp>
        <p:nvSpPr>
          <p:cNvPr id="3" name="Content Placeholder 2"/>
          <p:cNvSpPr>
            <a:spLocks noGrp="1"/>
          </p:cNvSpPr>
          <p:nvPr>
            <p:ph idx="1"/>
          </p:nvPr>
        </p:nvSpPr>
        <p:spPr>
          <a:xfrm>
            <a:off x="457200" y="1524000"/>
            <a:ext cx="8229600" cy="4930808"/>
          </a:xfrm>
        </p:spPr>
        <p:txBody>
          <a:bodyPr/>
          <a:lstStyle/>
          <a:p>
            <a:pPr>
              <a:buFont typeface="Wingdings" panose="05000000000000000000" pitchFamily="2" charset="2"/>
              <a:buChar char="Ø"/>
            </a:pPr>
            <a:r>
              <a:rPr lang="en-US" sz="4000" b="1" u="sng" dirty="0">
                <a:latin typeface="Arial Narrow" panose="020B0606020202030204" pitchFamily="34" charset="0"/>
              </a:rPr>
              <a:t>Gay</a:t>
            </a:r>
            <a:r>
              <a:rPr lang="en-US" sz="4000" b="1" dirty="0">
                <a:latin typeface="Arial Narrow" panose="020B0606020202030204" pitchFamily="34" charset="0"/>
              </a:rPr>
              <a:t> – a man, whether natal or otherwise, who has a sexual and/or affectional orientation toward other men</a:t>
            </a:r>
          </a:p>
          <a:p>
            <a:pPr lvl="1">
              <a:buFont typeface="Wingdings" panose="05000000000000000000" pitchFamily="2" charset="2"/>
              <a:buChar char="Ø"/>
            </a:pPr>
            <a:r>
              <a:rPr lang="en-US" sz="3600" b="1" dirty="0">
                <a:latin typeface="Arial Narrow" panose="020B0606020202030204" pitchFamily="34" charset="0"/>
              </a:rPr>
              <a:t>This term is also often used as an umbrella term to mean the entire LGBTQI community</a:t>
            </a:r>
          </a:p>
          <a:p>
            <a:endParaRPr lang="en-US" dirty="0"/>
          </a:p>
        </p:txBody>
      </p:sp>
      <p:sp>
        <p:nvSpPr>
          <p:cNvPr id="4" name="Slide Number Placeholder 3"/>
          <p:cNvSpPr>
            <a:spLocks noGrp="1"/>
          </p:cNvSpPr>
          <p:nvPr>
            <p:ph type="sldNum" sz="quarter" idx="12"/>
          </p:nvPr>
        </p:nvSpPr>
        <p:spPr/>
        <p:txBody>
          <a:bodyPr/>
          <a:lstStyle/>
          <a:p>
            <a:fld id="{704F5787-1B0B-495A-B01B-57224EDFA305}" type="slidenum">
              <a:rPr lang="en-US" b="1" smtClean="0">
                <a:latin typeface="Arial Narrow" panose="020B0606020202030204" pitchFamily="34" charset="0"/>
              </a:rPr>
              <a:t>9</a:t>
            </a:fld>
            <a:endParaRPr lang="en-US" b="1" dirty="0">
              <a:latin typeface="Arial Narrow" panose="020B0606020202030204" pitchFamily="34" charset="0"/>
            </a:endParaRPr>
          </a:p>
        </p:txBody>
      </p:sp>
    </p:spTree>
    <p:extLst>
      <p:ext uri="{BB962C8B-B14F-4D97-AF65-F5344CB8AC3E}">
        <p14:creationId xmlns:p14="http://schemas.microsoft.com/office/powerpoint/2010/main" val="167081912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A6D8E9979DCBA40B227E5E8E99CE152" ma:contentTypeVersion="13" ma:contentTypeDescription="Create a new document." ma:contentTypeScope="" ma:versionID="4e05dd5241a3408417335496056bf723">
  <xsd:schema xmlns:xsd="http://www.w3.org/2001/XMLSchema" xmlns:xs="http://www.w3.org/2001/XMLSchema" xmlns:p="http://schemas.microsoft.com/office/2006/metadata/properties" xmlns:ns3="19ecc478-219d-408c-9d95-2ec1622b74a1" xmlns:ns4="9cfec37d-f7b8-489c-b553-240b5e4be7d2" targetNamespace="http://schemas.microsoft.com/office/2006/metadata/properties" ma:root="true" ma:fieldsID="4a8469baa954ac55f09a6a5fb6d7b7fd" ns3:_="" ns4:_="">
    <xsd:import namespace="19ecc478-219d-408c-9d95-2ec1622b74a1"/>
    <xsd:import namespace="9cfec37d-f7b8-489c-b553-240b5e4be7d2"/>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EventHashCode" minOccurs="0"/>
                <xsd:element ref="ns3:MediaServiceGenerationTime" minOccurs="0"/>
                <xsd:element ref="ns4:SharedWithUsers" minOccurs="0"/>
                <xsd:element ref="ns4:SharedWithDetails" minOccurs="0"/>
                <xsd:element ref="ns4:SharingHintHash" minOccurs="0"/>
                <xsd:element ref="ns3:MediaServiceAutoKeyPoints" minOccurs="0"/>
                <xsd:element ref="ns3:MediaServiceKeyPoints" minOccurs="0"/>
                <xsd:element ref="ns3:MediaServiceOCR"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9ecc478-219d-408c-9d95-2ec1622b74a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cfec37d-f7b8-489c-b553-240b5e4be7d2"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9CD1A78-8FF5-4607-A0C6-5F5C4A8D58D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9ecc478-219d-408c-9d95-2ec1622b74a1"/>
    <ds:schemaRef ds:uri="9cfec37d-f7b8-489c-b553-240b5e4be7d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13E2DAC-E383-402D-B0F1-D6865B4F5E31}">
  <ds:schemaRefs>
    <ds:schemaRef ds:uri="http://schemas.microsoft.com/sharepoint/v3/contenttype/forms"/>
  </ds:schemaRefs>
</ds:datastoreItem>
</file>

<file path=customXml/itemProps3.xml><?xml version="1.0" encoding="utf-8"?>
<ds:datastoreItem xmlns:ds="http://schemas.openxmlformats.org/officeDocument/2006/customXml" ds:itemID="{C32F3ACD-D20A-4CA1-A943-321A4BCE7B57}">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Verve</Template>
  <TotalTime>12065</TotalTime>
  <Words>1114</Words>
  <Application>Microsoft Office PowerPoint</Application>
  <PresentationFormat>On-screen Show (4:3)</PresentationFormat>
  <Paragraphs>126</Paragraphs>
  <Slides>26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26</vt:i4>
      </vt:variant>
    </vt:vector>
  </HeadingPairs>
  <TitlesOfParts>
    <vt:vector size="33" baseType="lpstr">
      <vt:lpstr>Arial Narrow</vt:lpstr>
      <vt:lpstr>Calibri</vt:lpstr>
      <vt:lpstr>Century Gothic</vt:lpstr>
      <vt:lpstr>Verdana</vt:lpstr>
      <vt:lpstr>Wingdings</vt:lpstr>
      <vt:lpstr>Wingdings 2</vt:lpstr>
      <vt:lpstr>Verve</vt:lpstr>
      <vt:lpstr>NSU LGBTQI  ALLY TRAINING  </vt:lpstr>
      <vt:lpstr>Purpose &amp; Objectives</vt:lpstr>
      <vt:lpstr>Terminology</vt:lpstr>
      <vt:lpstr>Terminology (Cont.)</vt:lpstr>
      <vt:lpstr>Terminology (Cont.)</vt:lpstr>
      <vt:lpstr>Terminology (Cont.)</vt:lpstr>
      <vt:lpstr>Terminology (Cont.)</vt:lpstr>
      <vt:lpstr>Terminology (Cont.)</vt:lpstr>
      <vt:lpstr>Terminology (Cont.)</vt:lpstr>
      <vt:lpstr>Terminology (Cont.)</vt:lpstr>
      <vt:lpstr>Terminology (Cont.)</vt:lpstr>
      <vt:lpstr>Pronouns</vt:lpstr>
      <vt:lpstr>Terminology (Cont.)</vt:lpstr>
      <vt:lpstr>Terminology (Cont.)</vt:lpstr>
      <vt:lpstr>Terminology (Cont.)</vt:lpstr>
      <vt:lpstr>Terminology (Cont.)</vt:lpstr>
      <vt:lpstr>The LGBTQI Community</vt:lpstr>
      <vt:lpstr>The LGBTQI Community (Cont.)</vt:lpstr>
      <vt:lpstr>Allies In and Out of the Classroom</vt:lpstr>
      <vt:lpstr>Challenges in Management</vt:lpstr>
      <vt:lpstr>Queer in the Time of COVID</vt:lpstr>
      <vt:lpstr>Legal Implications</vt:lpstr>
      <vt:lpstr>FMLA and LGBTQI</vt:lpstr>
      <vt:lpstr>PowerPoint Presentation</vt:lpstr>
      <vt:lpstr>Global Employment</vt:lpstr>
      <vt:lpstr>References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“Exploration of Lesbian Maternal Bereavement”</dc:title>
  <dc:creator>Laura Gatzke</dc:creator>
  <cp:lastModifiedBy>Kristi Brownfield</cp:lastModifiedBy>
  <cp:revision>47</cp:revision>
  <dcterms:created xsi:type="dcterms:W3CDTF">2019-02-04T22:38:24Z</dcterms:created>
  <dcterms:modified xsi:type="dcterms:W3CDTF">2020-08-10T18:23:56Z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0x0101003A6D8E9979DCBA40B227E5E8E99CE152</vt:lpwstr>
  </property>
</Properties>
</file>