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6"/>
  </p:notesMasterIdLst>
  <p:sldIdLst>
    <p:sldId id="256" r:id="rId5"/>
    <p:sldId id="257" r:id="rId6"/>
    <p:sldId id="271" r:id="rId7"/>
    <p:sldId id="266" r:id="rId8"/>
    <p:sldId id="268" r:id="rId9"/>
    <p:sldId id="287" r:id="rId10"/>
    <p:sldId id="280" r:id="rId11"/>
    <p:sldId id="293" r:id="rId12"/>
    <p:sldId id="288" r:id="rId13"/>
    <p:sldId id="289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43" autoAdjust="0"/>
  </p:normalViewPr>
  <p:slideViewPr>
    <p:cSldViewPr>
      <p:cViewPr varScale="1">
        <p:scale>
          <a:sx n="122" d="100"/>
          <a:sy n="122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 Brownfield" userId="5a847899-b158-4069-9fb6-bc2e90b920c5" providerId="ADAL" clId="{6E0B585B-286C-48F7-97D5-649DCA32A7D2}"/>
    <pc:docChg chg="modSld">
      <pc:chgData name="Kristi Brownfield" userId="5a847899-b158-4069-9fb6-bc2e90b920c5" providerId="ADAL" clId="{6E0B585B-286C-48F7-97D5-649DCA32A7D2}" dt="2020-08-16T20:48:42.630" v="0" actId="113"/>
      <pc:docMkLst>
        <pc:docMk/>
      </pc:docMkLst>
      <pc:sldChg chg="modSp">
        <pc:chgData name="Kristi Brownfield" userId="5a847899-b158-4069-9fb6-bc2e90b920c5" providerId="ADAL" clId="{6E0B585B-286C-48F7-97D5-649DCA32A7D2}" dt="2020-08-16T20:48:42.630" v="0" actId="113"/>
        <pc:sldMkLst>
          <pc:docMk/>
          <pc:sldMk cId="1992762656" sldId="293"/>
        </pc:sldMkLst>
        <pc:spChg chg="mod">
          <ac:chgData name="Kristi Brownfield" userId="5a847899-b158-4069-9fb6-bc2e90b920c5" providerId="ADAL" clId="{6E0B585B-286C-48F7-97D5-649DCA32A7D2}" dt="2020-08-16T20:48:42.630" v="0" actId="113"/>
          <ac:spMkLst>
            <pc:docMk/>
            <pc:sldMk cId="1992762656" sldId="29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0A78D-CC7B-44AD-A6B3-3C9A820C766A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30FFC-4BD1-4C5A-8C4B-73BD24D73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4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9145505-9861-4D46-B2D2-A3CCFD85217A}" type="datetime1">
              <a:rPr lang="en-US" smtClean="0"/>
              <a:t>8/16/2020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6CBC-3F08-435F-8D4A-E0B1DB268D66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064DF-36D4-4CF3-9AC6-F0D2A048743D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474B18D-3D65-47A3-A00C-826A005DBFEA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FBD2574-20E9-46F2-A6DE-86B760ACF87D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CB2274-A011-4C7E-AD83-2A853FB788BC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6B61E32-7499-45E8-947B-EB300FE7EC15}" type="datetime1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25A8-EDBD-4A19-BF03-11D3B33EAA5D}" type="datetime1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4BF9BA-3D69-4650-A755-F208FCDA4BD4}" type="datetime1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EDB8E4-6059-49BF-8E71-52A5EB8D5990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5D85437-7093-4E66-8C40-CAE15260C490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E04D015-1BB3-4A1D-A59E-DCD4D5FAA61A}" type="datetime1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04F5787-1B0B-495A-B01B-57224EDFA30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research.org/fact-tank/2017/06/13/5-key-findings-about-lgbt-americans/" TargetMode="External"/><Relationship Id="rId2" Type="http://schemas.openxmlformats.org/officeDocument/2006/relationships/hyperlink" Target="https://news.gallup.com/poll/234863/estimate-lgbt-population-rise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gbtmap.org/equality_maps/profile_state/S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-76200"/>
            <a:ext cx="6858000" cy="3505200"/>
          </a:xfrm>
        </p:spPr>
        <p:txBody>
          <a:bodyPr>
            <a:noAutofit/>
          </a:bodyPr>
          <a:lstStyle/>
          <a:p>
            <a:r>
              <a:rPr lang="en-US" sz="6000" b="1" i="1" dirty="0">
                <a:latin typeface="Arial Narrow" panose="020B0606020202030204" pitchFamily="34" charset="0"/>
              </a:rPr>
              <a:t>NSU LGBTQI</a:t>
            </a:r>
            <a:br>
              <a:rPr lang="en-US" sz="6000" b="1" i="1" dirty="0">
                <a:latin typeface="Arial Narrow" panose="020B0606020202030204" pitchFamily="34" charset="0"/>
              </a:rPr>
            </a:br>
            <a:r>
              <a:rPr lang="en-US" sz="6000" b="1" i="1" dirty="0">
                <a:latin typeface="Arial Narrow" panose="020B0606020202030204" pitchFamily="34" charset="0"/>
              </a:rPr>
              <a:t> ALLY TRAINING</a:t>
            </a:r>
            <a:br>
              <a:rPr lang="en-US" sz="4000" b="1" dirty="0">
                <a:latin typeface="Arial Narrow" panose="020B0606020202030204" pitchFamily="34" charset="0"/>
              </a:rPr>
            </a:br>
            <a:br>
              <a:rPr lang="en-US" sz="4000" b="1" dirty="0">
                <a:latin typeface="Arial Narrow" panose="020B0606020202030204" pitchFamily="34" charset="0"/>
              </a:rPr>
            </a:b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352800"/>
            <a:ext cx="8305800" cy="2514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Dr. Kristi Brownfield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Assistant Professor of Sociology</a:t>
            </a:r>
          </a:p>
          <a:p>
            <a:pPr algn="l"/>
            <a:endParaRPr lang="en-US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Dr. Karyl Meister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Assistant Professor of Counselor Education</a:t>
            </a:r>
          </a:p>
          <a:p>
            <a:pPr algn="l"/>
            <a:endParaRPr lang="en-US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Dr. Courtney Waid</a:t>
            </a:r>
          </a:p>
          <a:p>
            <a:pPr algn="l"/>
            <a:r>
              <a:rPr lang="en-US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Associate Professor of Criminal Justice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57200"/>
            <a:ext cx="400396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3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FMLA and LGBTQI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47882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Family medical leave allowance is now available for all legally married same-sex partners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Covers adoption leave in states where same-sex adoption is available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Covers leave for married partner’s deployment/military circumstances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19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0700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</a:rPr>
              <a:t>Newport, F. (2018) In U.S., Estimate of LGBT population rises to 4.5%. Retrieved from </a:t>
            </a:r>
            <a:r>
              <a:rPr lang="en-US" sz="2800" b="1" dirty="0">
                <a:latin typeface="Arial Narrow" panose="020B0606020202030204" pitchFamily="34" charset="0"/>
                <a:hlinkClick r:id="rId2"/>
              </a:rPr>
              <a:t>https://news.gallup.com/poll/234863/estimate-lgbt-population-rises.aspx</a:t>
            </a:r>
            <a:r>
              <a:rPr lang="en-US" sz="2800" b="1" dirty="0">
                <a:latin typeface="Arial Narrow" panose="020B0606020202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</a:rPr>
              <a:t>Brown, A. (2017). 5 Key findings about LGBT Americans. Retrieved from </a:t>
            </a:r>
            <a:r>
              <a:rPr lang="en-US" sz="2800" b="1" dirty="0">
                <a:latin typeface="Arial Narrow" panose="020B0606020202030204" pitchFamily="34" charset="0"/>
                <a:hlinkClick r:id="rId3"/>
              </a:rPr>
              <a:t>http://www.pewresearch.org/fact-tank/2017/06/13/5-key-findings-about-lgbt-americans/</a:t>
            </a:r>
            <a:r>
              <a:rPr lang="en-US" sz="2800" b="1" dirty="0">
                <a:latin typeface="Arial Narrow" panose="020B0606020202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</a:rPr>
              <a:t>Movement Advancement Project (2019). South Dakota’s Equality Profile.  Retrieved from </a:t>
            </a:r>
            <a:r>
              <a:rPr lang="en-US" sz="2800" b="1" dirty="0">
                <a:latin typeface="Arial Narrow" panose="020B0606020202030204" pitchFamily="34" charset="0"/>
                <a:hlinkClick r:id="rId4"/>
              </a:rPr>
              <a:t>http://www.lgbtmap.org/equality_maps/profile_state/SD</a:t>
            </a:r>
            <a:endParaRPr lang="en-US" sz="2800" b="1" dirty="0">
              <a:latin typeface="Arial Narrow" panose="020B0606020202030204" pitchFamily="34" charset="0"/>
            </a:endParaRPr>
          </a:p>
          <a:p>
            <a:pPr marL="64008" indent="0">
              <a:buNone/>
            </a:pPr>
            <a:br>
              <a:rPr lang="en-US" sz="2800" b="1" dirty="0">
                <a:latin typeface="Arial Narrow" panose="020B0606020202030204" pitchFamily="34" charset="0"/>
              </a:rPr>
            </a:br>
            <a:endParaRPr lang="en-US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72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Purpose &amp;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47882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latin typeface="Arial Narrow" panose="020B0606020202030204" pitchFamily="34" charset="0"/>
              </a:rPr>
              <a:t>Identify terms commonly associated with the LGBTQI community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latin typeface="Arial Narrow" panose="020B0606020202030204" pitchFamily="34" charset="0"/>
              </a:rPr>
              <a:t>Recognize who falls into the LGBTQI community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latin typeface="Arial Narrow" panose="020B0606020202030204" pitchFamily="34" charset="0"/>
              </a:rPr>
              <a:t>Recognize and utilize opportunities to be an advocate to/for the LGBTQI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b="1" smtClean="0">
                <a:latin typeface="Arial Narrow" panose="020B0606020202030204" pitchFamily="34" charset="0"/>
              </a:rPr>
              <a:t>2</a:t>
            </a:fld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48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Understanding Our Role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i="1" dirty="0">
                <a:latin typeface="Arial Narrow" panose="020B0606020202030204" pitchFamily="34" charset="0"/>
              </a:rPr>
              <a:t>See handout of terms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Understanding the power and privilege of ourselves and our students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400" b="1" u="sng" dirty="0">
                <a:latin typeface="Arial Narrow" panose="020B0606020202030204" pitchFamily="34" charset="0"/>
              </a:rPr>
              <a:t>Power</a:t>
            </a:r>
            <a:r>
              <a:rPr lang="en-US" sz="3400" b="1" dirty="0">
                <a:latin typeface="Arial Narrow" panose="020B0606020202030204" pitchFamily="34" charset="0"/>
              </a:rPr>
              <a:t> – the ability to make others do what you want them to do regardless of resistance others pose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400" b="1" u="sng" dirty="0">
                <a:latin typeface="Arial Narrow" panose="020B0606020202030204" pitchFamily="34" charset="0"/>
              </a:rPr>
              <a:t>Privilege</a:t>
            </a:r>
            <a:r>
              <a:rPr lang="en-US" sz="3400" b="1" dirty="0">
                <a:latin typeface="Arial Narrow" panose="020B0606020202030204" pitchFamily="34" charset="0"/>
              </a:rPr>
              <a:t> – unasked for or unearned benefits due to membership in a social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b="1" smtClean="0">
                <a:latin typeface="Arial Narrow" panose="020B0606020202030204" pitchFamily="34" charset="0"/>
              </a:rPr>
              <a:t>3</a:t>
            </a:fld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4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458200" cy="1399032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The LGBTQI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latin typeface="Arial Narrow" panose="020B0606020202030204" pitchFamily="34" charset="0"/>
              </a:rPr>
              <a:t>4.5% of the US population identifies as LGBTQI (Newport, 2018)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3.9% male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5.1% female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4% White, 5% black, 6.1% </a:t>
            </a:r>
            <a:r>
              <a:rPr lang="en-US" sz="3600" b="1" dirty="0" err="1">
                <a:latin typeface="Arial Narrow" panose="020B0606020202030204" pitchFamily="34" charset="0"/>
              </a:rPr>
              <a:t>Latinx</a:t>
            </a:r>
            <a:r>
              <a:rPr lang="en-US" sz="3600" b="1" dirty="0">
                <a:latin typeface="Arial Narrow" panose="020B0606020202030204" pitchFamily="34" charset="0"/>
              </a:rPr>
              <a:t>, 4.9% Asian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Largely Millennials (increased from 5.2% to 8.1% from 2011 to 2017)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b="1" dirty="0">
                <a:latin typeface="Arial Narrow" panose="020B0606020202030204" pitchFamily="34" charset="0"/>
              </a:rPr>
              <a:t>Older LGBTQI individuals not as likely to be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b="1" smtClean="0">
                <a:latin typeface="Arial Narrow" panose="020B0606020202030204" pitchFamily="34" charset="0"/>
              </a:rPr>
              <a:t>4</a:t>
            </a:fld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69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458200" cy="1399032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The LGBTQI Community (Cont.)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latin typeface="Arial Narrow" panose="020B0606020202030204" pitchFamily="34" charset="0"/>
              </a:rPr>
              <a:t>South Dakota Statistics (Movement Advancement Project [MAP], 2019)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800" b="1" dirty="0">
                <a:latin typeface="Arial Narrow" panose="020B0606020202030204" pitchFamily="34" charset="0"/>
              </a:rPr>
              <a:t>13,043 LGBTQI identified individuals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2% of SD population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800" b="1" dirty="0">
                <a:latin typeface="Arial Narrow" panose="020B0606020202030204" pitchFamily="34" charset="0"/>
              </a:rPr>
              <a:t>21.1% of those are same-sex couples raising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b="1" smtClean="0">
                <a:latin typeface="Arial Narrow" panose="020B0606020202030204" pitchFamily="34" charset="0"/>
              </a:rPr>
              <a:t>5</a:t>
            </a:fld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8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Allies In and Out of the Classroom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519147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Explore your own biases, values, and blind spots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Requires commitment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Requires patience with self and others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Reactions to discrimination and bias speak as loudly, if not louder, than words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Be mindful of existing workforce policies and procedures; advocate for inclusive policies</a:t>
            </a:r>
          </a:p>
        </p:txBody>
      </p:sp>
    </p:spTree>
    <p:extLst>
      <p:ext uri="{BB962C8B-B14F-4D97-AF65-F5344CB8AC3E}">
        <p14:creationId xmlns:p14="http://schemas.microsoft.com/office/powerpoint/2010/main" val="564089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Challenges on Campus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Bathroom usage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Harassment, </a:t>
            </a:r>
            <a:r>
              <a:rPr lang="en-US" sz="3200" b="1" dirty="0" err="1">
                <a:latin typeface="Arial Narrow" panose="020B0606020202030204" pitchFamily="34" charset="0"/>
              </a:rPr>
              <a:t>misgendering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Sexual harassment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Inefficient compliance with new laws and regulation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Technology challenges – “revenge porn”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“Partner “vs. “Spouse”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err="1">
                <a:latin typeface="Arial Narrow" panose="020B0606020202030204" pitchFamily="34" charset="0"/>
              </a:rPr>
              <a:t>Closetedness</a:t>
            </a:r>
            <a:r>
              <a:rPr lang="en-US" sz="3200" b="1" dirty="0">
                <a:latin typeface="Arial Narrow" panose="020B0606020202030204" pitchFamily="34" charset="0"/>
              </a:rPr>
              <a:t>/Heteronormativity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Intersectionality </a:t>
            </a:r>
          </a:p>
        </p:txBody>
      </p:sp>
    </p:spTree>
    <p:extLst>
      <p:ext uri="{BB962C8B-B14F-4D97-AF65-F5344CB8AC3E}">
        <p14:creationId xmlns:p14="http://schemas.microsoft.com/office/powerpoint/2010/main" val="37426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latin typeface="Arial Narrow" panose="020B0606020202030204" pitchFamily="34" charset="0"/>
              </a:rPr>
              <a:t>Queerantine</a:t>
            </a:r>
            <a:endParaRPr lang="en-US" sz="48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 Narrow" panose="020B0606020202030204" pitchFamily="34" charset="0"/>
              </a:rPr>
              <a:t>Higher unemployment, depression, homelessness</a:t>
            </a:r>
          </a:p>
          <a:p>
            <a:r>
              <a:rPr lang="en-US" b="1" dirty="0">
                <a:latin typeface="Arial Narrow" panose="020B0606020202030204" pitchFamily="34" charset="0"/>
              </a:rPr>
              <a:t>Less medical care</a:t>
            </a:r>
          </a:p>
          <a:p>
            <a:pPr lvl="1"/>
            <a:r>
              <a:rPr lang="en-US" b="1" dirty="0">
                <a:latin typeface="Arial Narrow" panose="020B0606020202030204" pitchFamily="34" charset="0"/>
              </a:rPr>
              <a:t>Health care discrimination</a:t>
            </a:r>
          </a:p>
          <a:p>
            <a:r>
              <a:rPr lang="en-US" b="1" dirty="0">
                <a:latin typeface="Arial Narrow" panose="020B0606020202030204" pitchFamily="34" charset="0"/>
              </a:rPr>
              <a:t>Increased risk of domestic violence</a:t>
            </a:r>
          </a:p>
          <a:p>
            <a:r>
              <a:rPr lang="en-US" b="1" dirty="0">
                <a:latin typeface="Arial Narrow" panose="020B0606020202030204" pitchFamily="34" charset="0"/>
              </a:rPr>
              <a:t>Loss of safe and affirming spaces </a:t>
            </a:r>
          </a:p>
          <a:p>
            <a:pPr lvl="1"/>
            <a:r>
              <a:rPr lang="en-US" b="1" dirty="0">
                <a:latin typeface="Arial Narrow" panose="020B0606020202030204" pitchFamily="34" charset="0"/>
              </a:rPr>
              <a:t>College campus</a:t>
            </a:r>
          </a:p>
          <a:p>
            <a:pPr lvl="1"/>
            <a:r>
              <a:rPr lang="en-US" b="1" dirty="0">
                <a:latin typeface="Arial Narrow" panose="020B0606020202030204" pitchFamily="34" charset="0"/>
              </a:rPr>
              <a:t>Community resources</a:t>
            </a:r>
          </a:p>
          <a:p>
            <a:pPr lvl="1"/>
            <a:r>
              <a:rPr lang="en-US" b="1" dirty="0">
                <a:latin typeface="Arial Narrow" panose="020B0606020202030204" pitchFamily="34" charset="0"/>
              </a:rPr>
              <a:t>Virtual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5787-1B0B-495A-B01B-57224EDFA3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6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Legal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Discrimination in Employment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June 15, 2020 – In a 6-3 decision, Title VII does protect LGBTQI people from being fired due to sexual orientation and gender identity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 Narrow" panose="020B0606020202030204" pitchFamily="34" charset="0"/>
              </a:rPr>
              <a:t>Those with religious objections may be able to refrain from hiring LGBTQI people under the Religious  Freedom Restoration 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Arial Narrow" panose="020B0606020202030204" pitchFamily="34" charset="0"/>
              </a:rPr>
              <a:t>Housing discrimination of LGBTQI people is still allowed under federal law</a:t>
            </a:r>
          </a:p>
        </p:txBody>
      </p:sp>
    </p:spTree>
    <p:extLst>
      <p:ext uri="{BB962C8B-B14F-4D97-AF65-F5344CB8AC3E}">
        <p14:creationId xmlns:p14="http://schemas.microsoft.com/office/powerpoint/2010/main" val="1436011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D8E9979DCBA40B227E5E8E99CE152" ma:contentTypeVersion="13" ma:contentTypeDescription="Create a new document." ma:contentTypeScope="" ma:versionID="4e05dd5241a3408417335496056bf723">
  <xsd:schema xmlns:xsd="http://www.w3.org/2001/XMLSchema" xmlns:xs="http://www.w3.org/2001/XMLSchema" xmlns:p="http://schemas.microsoft.com/office/2006/metadata/properties" xmlns:ns3="19ecc478-219d-408c-9d95-2ec1622b74a1" xmlns:ns4="9cfec37d-f7b8-489c-b553-240b5e4be7d2" targetNamespace="http://schemas.microsoft.com/office/2006/metadata/properties" ma:root="true" ma:fieldsID="4a8469baa954ac55f09a6a5fb6d7b7fd" ns3:_="" ns4:_="">
    <xsd:import namespace="19ecc478-219d-408c-9d95-2ec1622b74a1"/>
    <xsd:import namespace="9cfec37d-f7b8-489c-b553-240b5e4be7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cc478-219d-408c-9d95-2ec1622b74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ec37d-f7b8-489c-b553-240b5e4be7d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3E2DAC-E383-402D-B0F1-D6865B4F5E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2F3ACD-D20A-4CA1-A943-321A4BCE7B5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9CD1A78-8FF5-4607-A0C6-5F5C4A8D58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ecc478-219d-408c-9d95-2ec1622b74a1"/>
    <ds:schemaRef ds:uri="9cfec37d-f7b8-489c-b553-240b5e4be7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12087</TotalTime>
  <Words>532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Century Gothic</vt:lpstr>
      <vt:lpstr>Verdana</vt:lpstr>
      <vt:lpstr>Wingdings</vt:lpstr>
      <vt:lpstr>Wingdings 2</vt:lpstr>
      <vt:lpstr>Verve</vt:lpstr>
      <vt:lpstr>NSU LGBTQI  ALLY TRAINING  </vt:lpstr>
      <vt:lpstr>Purpose &amp; Objectives</vt:lpstr>
      <vt:lpstr>Understanding Our Role </vt:lpstr>
      <vt:lpstr>The LGBTQI Community</vt:lpstr>
      <vt:lpstr>The LGBTQI Community (Cont.)</vt:lpstr>
      <vt:lpstr>Allies In and Out of the Classroom</vt:lpstr>
      <vt:lpstr>Challenges on Campus</vt:lpstr>
      <vt:lpstr>Queerantine</vt:lpstr>
      <vt:lpstr>Legal Implications</vt:lpstr>
      <vt:lpstr>FMLA and LGBTQI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“Exploration of Lesbian Maternal Bereavement”</dc:title>
  <dc:creator>Laura Gatzke</dc:creator>
  <cp:lastModifiedBy>Kristi Brownfield</cp:lastModifiedBy>
  <cp:revision>54</cp:revision>
  <dcterms:created xsi:type="dcterms:W3CDTF">2019-02-04T22:38:24Z</dcterms:created>
  <dcterms:modified xsi:type="dcterms:W3CDTF">2020-08-16T20:48:51Z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0x0101003A6D8E9979DCBA40B227E5E8E99CE152</vt:lpwstr>
  </property>
</Properties>
</file>