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4"/>
  </p:notes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8844" autoAdjust="0"/>
  </p:normalViewPr>
  <p:slideViewPr>
    <p:cSldViewPr snapToGrid="0">
      <p:cViewPr varScale="1">
        <p:scale>
          <a:sx n="68" d="100"/>
          <a:sy n="68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 Brownfield" userId="5a847899-b158-4069-9fb6-bc2e90b920c5" providerId="ADAL" clId="{ED4528E7-85B7-4BB0-8C90-AB9B1EE29704}"/>
    <pc:docChg chg="undo custSel addSld modSld">
      <pc:chgData name="Kristi Brownfield" userId="5a847899-b158-4069-9fb6-bc2e90b920c5" providerId="ADAL" clId="{ED4528E7-85B7-4BB0-8C90-AB9B1EE29704}" dt="2018-05-10T19:47:05.485" v="1404" actId="20577"/>
      <pc:docMkLst>
        <pc:docMk/>
      </pc:docMkLst>
      <pc:sldChg chg="modSp">
        <pc:chgData name="Kristi Brownfield" userId="5a847899-b158-4069-9fb6-bc2e90b920c5" providerId="ADAL" clId="{ED4528E7-85B7-4BB0-8C90-AB9B1EE29704}" dt="2018-05-10T19:47:05.485" v="1404" actId="20577"/>
        <pc:sldMkLst>
          <pc:docMk/>
          <pc:sldMk cId="3833979634" sldId="256"/>
        </pc:sldMkLst>
        <pc:spChg chg="mod">
          <ac:chgData name="Kristi Brownfield" userId="5a847899-b158-4069-9fb6-bc2e90b920c5" providerId="ADAL" clId="{ED4528E7-85B7-4BB0-8C90-AB9B1EE29704}" dt="2018-05-10T19:47:05.485" v="1404" actId="20577"/>
          <ac:spMkLst>
            <pc:docMk/>
            <pc:sldMk cId="3833979634" sldId="256"/>
            <ac:spMk id="2" creationId="{00000000-0000-0000-0000-000000000000}"/>
          </ac:spMkLst>
        </pc:spChg>
        <pc:spChg chg="mod">
          <ac:chgData name="Kristi Brownfield" userId="5a847899-b158-4069-9fb6-bc2e90b920c5" providerId="ADAL" clId="{ED4528E7-85B7-4BB0-8C90-AB9B1EE29704}" dt="2018-05-10T18:32:14.618" v="1397" actId="2"/>
          <ac:spMkLst>
            <pc:docMk/>
            <pc:sldMk cId="3833979634" sldId="256"/>
            <ac:spMk id="3" creationId="{00000000-0000-0000-0000-000000000000}"/>
          </ac:spMkLst>
        </pc:spChg>
      </pc:sldChg>
      <pc:sldChg chg="modSp">
        <pc:chgData name="Kristi Brownfield" userId="5a847899-b158-4069-9fb6-bc2e90b920c5" providerId="ADAL" clId="{ED4528E7-85B7-4BB0-8C90-AB9B1EE29704}" dt="2018-05-10T17:58:35.583" v="219" actId="20577"/>
        <pc:sldMkLst>
          <pc:docMk/>
          <pc:sldMk cId="2320593350" sldId="259"/>
        </pc:sldMkLst>
        <pc:spChg chg="mod">
          <ac:chgData name="Kristi Brownfield" userId="5a847899-b158-4069-9fb6-bc2e90b920c5" providerId="ADAL" clId="{ED4528E7-85B7-4BB0-8C90-AB9B1EE29704}" dt="2018-05-10T17:58:35.583" v="219" actId="20577"/>
          <ac:spMkLst>
            <pc:docMk/>
            <pc:sldMk cId="2320593350" sldId="259"/>
            <ac:spMk id="3" creationId="{00000000-0000-0000-0000-000000000000}"/>
          </ac:spMkLst>
        </pc:spChg>
      </pc:sldChg>
      <pc:sldChg chg="modSp">
        <pc:chgData name="Kristi Brownfield" userId="5a847899-b158-4069-9fb6-bc2e90b920c5" providerId="ADAL" clId="{ED4528E7-85B7-4BB0-8C90-AB9B1EE29704}" dt="2018-05-10T18:32:17.340" v="1398" actId="2"/>
        <pc:sldMkLst>
          <pc:docMk/>
          <pc:sldMk cId="2666027740" sldId="262"/>
        </pc:sldMkLst>
        <pc:spChg chg="mod">
          <ac:chgData name="Kristi Brownfield" userId="5a847899-b158-4069-9fb6-bc2e90b920c5" providerId="ADAL" clId="{ED4528E7-85B7-4BB0-8C90-AB9B1EE29704}" dt="2018-05-10T18:32:17.340" v="1398" actId="2"/>
          <ac:spMkLst>
            <pc:docMk/>
            <pc:sldMk cId="2666027740" sldId="262"/>
            <ac:spMk id="4" creationId="{00000000-0000-0000-0000-000000000000}"/>
          </ac:spMkLst>
        </pc:spChg>
      </pc:sldChg>
      <pc:sldChg chg="modSp">
        <pc:chgData name="Kristi Brownfield" userId="5a847899-b158-4069-9fb6-bc2e90b920c5" providerId="ADAL" clId="{ED4528E7-85B7-4BB0-8C90-AB9B1EE29704}" dt="2018-05-10T18:02:28.435" v="302" actId="20577"/>
        <pc:sldMkLst>
          <pc:docMk/>
          <pc:sldMk cId="329933827" sldId="263"/>
        </pc:sldMkLst>
        <pc:spChg chg="mod">
          <ac:chgData name="Kristi Brownfield" userId="5a847899-b158-4069-9fb6-bc2e90b920c5" providerId="ADAL" clId="{ED4528E7-85B7-4BB0-8C90-AB9B1EE29704}" dt="2018-05-10T18:02:28.435" v="302" actId="20577"/>
          <ac:spMkLst>
            <pc:docMk/>
            <pc:sldMk cId="329933827" sldId="263"/>
            <ac:spMk id="6" creationId="{00000000-0000-0000-0000-000000000000}"/>
          </ac:spMkLst>
        </pc:spChg>
      </pc:sldChg>
      <pc:sldChg chg="modSp">
        <pc:chgData name="Kristi Brownfield" userId="5a847899-b158-4069-9fb6-bc2e90b920c5" providerId="ADAL" clId="{ED4528E7-85B7-4BB0-8C90-AB9B1EE29704}" dt="2018-05-10T18:18:47.978" v="1134" actId="20577"/>
        <pc:sldMkLst>
          <pc:docMk/>
          <pc:sldMk cId="3292340567" sldId="265"/>
        </pc:sldMkLst>
        <pc:spChg chg="mod">
          <ac:chgData name="Kristi Brownfield" userId="5a847899-b158-4069-9fb6-bc2e90b920c5" providerId="ADAL" clId="{ED4528E7-85B7-4BB0-8C90-AB9B1EE29704}" dt="2018-05-10T18:18:47.978" v="1134" actId="20577"/>
          <ac:spMkLst>
            <pc:docMk/>
            <pc:sldMk cId="3292340567" sldId="265"/>
            <ac:spMk id="3" creationId="{00000000-0000-0000-0000-000000000000}"/>
          </ac:spMkLst>
        </pc:spChg>
      </pc:sldChg>
      <pc:sldChg chg="modSp">
        <pc:chgData name="Kristi Brownfield" userId="5a847899-b158-4069-9fb6-bc2e90b920c5" providerId="ADAL" clId="{ED4528E7-85B7-4BB0-8C90-AB9B1EE29704}" dt="2018-05-10T18:28:45.867" v="1395" actId="20577"/>
        <pc:sldMkLst>
          <pc:docMk/>
          <pc:sldMk cId="190222517" sldId="266"/>
        </pc:sldMkLst>
        <pc:spChg chg="mod">
          <ac:chgData name="Kristi Brownfield" userId="5a847899-b158-4069-9fb6-bc2e90b920c5" providerId="ADAL" clId="{ED4528E7-85B7-4BB0-8C90-AB9B1EE29704}" dt="2018-05-10T18:28:45.867" v="1395" actId="20577"/>
          <ac:spMkLst>
            <pc:docMk/>
            <pc:sldMk cId="190222517" sldId="266"/>
            <ac:spMk id="3" creationId="{6F42C365-BC59-4324-9504-30B075345E10}"/>
          </ac:spMkLst>
        </pc:spChg>
      </pc:sldChg>
      <pc:sldChg chg="modSp">
        <pc:chgData name="Kristi Brownfield" userId="5a847899-b158-4069-9fb6-bc2e90b920c5" providerId="ADAL" clId="{ED4528E7-85B7-4BB0-8C90-AB9B1EE29704}" dt="2018-05-10T17:44:26.224" v="216" actId="20577"/>
        <pc:sldMkLst>
          <pc:docMk/>
          <pc:sldMk cId="155937304" sldId="267"/>
        </pc:sldMkLst>
        <pc:spChg chg="mod">
          <ac:chgData name="Kristi Brownfield" userId="5a847899-b158-4069-9fb6-bc2e90b920c5" providerId="ADAL" clId="{ED4528E7-85B7-4BB0-8C90-AB9B1EE29704}" dt="2018-05-10T17:44:26.224" v="216" actId="20577"/>
          <ac:spMkLst>
            <pc:docMk/>
            <pc:sldMk cId="155937304" sldId="267"/>
            <ac:spMk id="3" creationId="{18EB21F4-1236-4840-9A92-50F3D659F700}"/>
          </ac:spMkLst>
        </pc:spChg>
      </pc:sldChg>
      <pc:sldChg chg="modSp">
        <pc:chgData name="Kristi Brownfield" userId="5a847899-b158-4069-9fb6-bc2e90b920c5" providerId="ADAL" clId="{ED4528E7-85B7-4BB0-8C90-AB9B1EE29704}" dt="2018-05-10T18:09:31.325" v="1012" actId="20577"/>
        <pc:sldMkLst>
          <pc:docMk/>
          <pc:sldMk cId="2304200747" sldId="268"/>
        </pc:sldMkLst>
        <pc:spChg chg="mod">
          <ac:chgData name="Kristi Brownfield" userId="5a847899-b158-4069-9fb6-bc2e90b920c5" providerId="ADAL" clId="{ED4528E7-85B7-4BB0-8C90-AB9B1EE29704}" dt="2018-05-10T18:09:31.325" v="1012" actId="20577"/>
          <ac:spMkLst>
            <pc:docMk/>
            <pc:sldMk cId="2304200747" sldId="268"/>
            <ac:spMk id="3" creationId="{D38F8BE4-EEA8-4E5D-9F94-626DD2220899}"/>
          </ac:spMkLst>
        </pc:spChg>
      </pc:sldChg>
      <pc:sldChg chg="modSp add">
        <pc:chgData name="Kristi Brownfield" userId="5a847899-b158-4069-9fb6-bc2e90b920c5" providerId="ADAL" clId="{ED4528E7-85B7-4BB0-8C90-AB9B1EE29704}" dt="2018-05-10T18:20:36.254" v="1141" actId="20577"/>
        <pc:sldMkLst>
          <pc:docMk/>
          <pc:sldMk cId="3523648914" sldId="269"/>
        </pc:sldMkLst>
        <pc:spChg chg="mod">
          <ac:chgData name="Kristi Brownfield" userId="5a847899-b158-4069-9fb6-bc2e90b920c5" providerId="ADAL" clId="{ED4528E7-85B7-4BB0-8C90-AB9B1EE29704}" dt="2018-05-10T18:05:04.445" v="634" actId="20577"/>
          <ac:spMkLst>
            <pc:docMk/>
            <pc:sldMk cId="3523648914" sldId="269"/>
            <ac:spMk id="2" creationId="{EA8468A7-9A3B-4DB7-A278-5E0DC04A984A}"/>
          </ac:spMkLst>
        </pc:spChg>
        <pc:spChg chg="mod">
          <ac:chgData name="Kristi Brownfield" userId="5a847899-b158-4069-9fb6-bc2e90b920c5" providerId="ADAL" clId="{ED4528E7-85B7-4BB0-8C90-AB9B1EE29704}" dt="2018-05-10T18:20:36.254" v="1141" actId="20577"/>
          <ac:spMkLst>
            <pc:docMk/>
            <pc:sldMk cId="3523648914" sldId="269"/>
            <ac:spMk id="3" creationId="{ECCB967D-B4E3-46A1-A89B-62A73452D9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CDAD-FCA0-4424-A205-9BD967702F97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6F465-64AD-4304-ADDD-47A42FFE7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6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is from season 1, episode 7 “A Man on Death</a:t>
            </a:r>
            <a:r>
              <a:rPr lang="en-US" baseline="0" dirty="0"/>
              <a:t> Row”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6F465-64AD-4304-ADDD-47A42FFE7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9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6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996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138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695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009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41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DBE609-F3F2-45E6-BD6A-E03A8C86C1AE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9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24AD68-089C-4467-A8F3-EA2BBCA6B44E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4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4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Television’s Representations of Modern-Day Crime Fighters: The Function of Autism Spectrum Disorder (ASD)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Kristi Brownfield</a:t>
            </a:r>
          </a:p>
          <a:p>
            <a:r>
              <a:rPr lang="en-US" dirty="0"/>
              <a:t>Courtney Waid-Lindberg</a:t>
            </a:r>
          </a:p>
          <a:p>
            <a:r>
              <a:rPr lang="en-US" dirty="0"/>
              <a:t>Northern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3397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7D5F-6515-4197-AB5A-4FE343C6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Re-Imagined Archetypes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8BE4-EEA8-4E5D-9F94-626DD222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three themes present in the sample are adaptions of the “savant” trope</a:t>
            </a:r>
          </a:p>
          <a:p>
            <a:pPr lvl="1"/>
            <a:r>
              <a:rPr lang="en-US" dirty="0"/>
              <a:t>Full active lives rather than simply being MacGuffins</a:t>
            </a:r>
          </a:p>
          <a:p>
            <a:pPr lvl="1"/>
            <a:r>
              <a:rPr lang="en-US" dirty="0"/>
              <a:t>Character with ASD is still largely treated within the narrative as a tool used to effective solve crime so long as the tools are “managed” by “normal” people until they are normalized</a:t>
            </a:r>
          </a:p>
          <a:p>
            <a:pPr lvl="1"/>
            <a:r>
              <a:rPr lang="en-US" dirty="0"/>
              <a:t>This narrative thread is often supported by the reluctance of other characters to interact with the ASD-characters outside of the crime solving context early-on within the series</a:t>
            </a:r>
          </a:p>
          <a:p>
            <a:r>
              <a:rPr lang="en-US" dirty="0"/>
              <a:t>Outside experts utilized </a:t>
            </a:r>
            <a:r>
              <a:rPr lang="en-US" i="1" dirty="0"/>
              <a:t>by </a:t>
            </a:r>
            <a:r>
              <a:rPr lang="en-US" dirty="0"/>
              <a:t>the institution but are, largely, not part of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230420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68A7-9A3B-4DB7-A278-5E0DC04A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Re-Imagined Archetypes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967D-B4E3-46A1-A89B-62A73452D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r>
              <a:rPr lang="en-US" dirty="0"/>
              <a:t>Still presented as naïve characters that are largely disconnected from society</a:t>
            </a:r>
          </a:p>
          <a:p>
            <a:pPr lvl="1"/>
            <a:r>
              <a:rPr lang="en-US" dirty="0"/>
              <a:t>Can be fixed specifically through “proper” socialization</a:t>
            </a:r>
          </a:p>
          <a:p>
            <a:pPr lvl="2"/>
            <a:r>
              <a:rPr lang="en-US" dirty="0"/>
              <a:t>Largely shown as a successful strategy</a:t>
            </a:r>
          </a:p>
          <a:p>
            <a:r>
              <a:rPr lang="en-US" dirty="0"/>
              <a:t>Fear of becoming violent</a:t>
            </a:r>
          </a:p>
          <a:p>
            <a:pPr lvl="1"/>
            <a:r>
              <a:rPr lang="en-US" dirty="0"/>
              <a:t>“That could be me”</a:t>
            </a:r>
          </a:p>
          <a:p>
            <a:pPr lvl="1"/>
            <a:r>
              <a:rPr lang="en-US" dirty="0"/>
              <a:t>Mostly present within the villain of the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4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EEDA-7DDE-4ECC-B6EB-8C603AE4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C365-BC59-4324-9504-30B075345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sample</a:t>
            </a:r>
          </a:p>
          <a:p>
            <a:pPr lvl="1"/>
            <a:r>
              <a:rPr lang="en-US" dirty="0"/>
              <a:t>Informal structures, canonical representations (e.g., Maxwell and King)</a:t>
            </a:r>
          </a:p>
          <a:p>
            <a:r>
              <a:rPr lang="en-US" dirty="0"/>
              <a:t>Audience reception</a:t>
            </a:r>
          </a:p>
          <a:p>
            <a:pPr lvl="1"/>
            <a:r>
              <a:rPr lang="en-US" dirty="0"/>
              <a:t>How do the audiences view, react, or transform these characters?</a:t>
            </a:r>
          </a:p>
          <a:p>
            <a:pPr lvl="1"/>
            <a:r>
              <a:rPr lang="en-US" dirty="0"/>
              <a:t>Questions of representation (e.g., the “Dumbledore” debate)</a:t>
            </a:r>
          </a:p>
          <a:p>
            <a:r>
              <a:rPr lang="en-US" dirty="0"/>
              <a:t>Reflections of the treatment of persons with disability by police</a:t>
            </a:r>
          </a:p>
          <a:p>
            <a:pPr lvl="1"/>
            <a:r>
              <a:rPr lang="en-US" dirty="0"/>
              <a:t>Reflections of larger attitudinal barriers felt by people with disabilities</a:t>
            </a:r>
          </a:p>
          <a:p>
            <a:r>
              <a:rPr lang="en-US" dirty="0"/>
              <a:t>Other intersections</a:t>
            </a:r>
          </a:p>
        </p:txBody>
      </p:sp>
    </p:spTree>
    <p:extLst>
      <p:ext uri="{BB962C8B-B14F-4D97-AF65-F5344CB8AC3E}">
        <p14:creationId xmlns:p14="http://schemas.microsoft.com/office/powerpoint/2010/main" val="19022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0055-0405-4925-A2D5-68153AD8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Representations of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21F4-1236-4840-9A92-50F3D659F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Savant</a:t>
            </a:r>
          </a:p>
          <a:p>
            <a:r>
              <a:rPr lang="en-US" dirty="0"/>
              <a:t>Isolation and pathology</a:t>
            </a:r>
          </a:p>
          <a:p>
            <a:r>
              <a:rPr lang="en-US" dirty="0"/>
              <a:t>Self-sacrifice</a:t>
            </a:r>
          </a:p>
          <a:p>
            <a:r>
              <a:rPr lang="en-US" dirty="0"/>
              <a:t>Asexuality and dependence</a:t>
            </a:r>
          </a:p>
          <a:p>
            <a:r>
              <a:rPr lang="en-US" dirty="0"/>
              <a:t>Violence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Bones </a:t>
            </a:r>
            <a:r>
              <a:rPr lang="en-US" dirty="0"/>
              <a:t>(2005-2017)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Temperance Brennan (series regular) and Dr. Zack Addy (series regular, reoccurring)</a:t>
            </a:r>
          </a:p>
          <a:p>
            <a:r>
              <a:rPr lang="en-US" dirty="0"/>
              <a:t>Features forensic anthropologist Dr. Temperance Brennan (“Bones”) of the Jeffersonian and her FBI partner Seeley Booth as they and Dr. Brennan’s team of “squints” work together to solve crimes</a:t>
            </a:r>
          </a:p>
          <a:p>
            <a:r>
              <a:rPr lang="en-US" dirty="0"/>
              <a:t>Seasons 1-2, 46 episodes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86" y="2603500"/>
            <a:ext cx="4558465" cy="3416300"/>
          </a:xfrm>
        </p:spPr>
      </p:pic>
    </p:spTree>
    <p:extLst>
      <p:ext uri="{BB962C8B-B14F-4D97-AF65-F5344CB8AC3E}">
        <p14:creationId xmlns:p14="http://schemas.microsoft.com/office/powerpoint/2010/main" val="232059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Criminal Minds </a:t>
            </a:r>
            <a:r>
              <a:rPr lang="en-US" dirty="0"/>
              <a:t>(2005-present)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603500"/>
            <a:ext cx="1935702" cy="3330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Dr. Spencer Reid (series regular)</a:t>
            </a:r>
          </a:p>
          <a:p>
            <a:r>
              <a:rPr lang="en-US" dirty="0"/>
              <a:t>Features the work of the FBI’s Behavioral Analysis Unit (BAU) as they provide investigative and case support to local, state, federal, and international policing agencies</a:t>
            </a:r>
          </a:p>
          <a:p>
            <a:r>
              <a:rPr lang="en-US" dirty="0"/>
              <a:t>Seasons 1-2, 45 episodes</a:t>
            </a:r>
          </a:p>
        </p:txBody>
      </p:sp>
    </p:spTree>
    <p:extLst>
      <p:ext uri="{BB962C8B-B14F-4D97-AF65-F5344CB8AC3E}">
        <p14:creationId xmlns:p14="http://schemas.microsoft.com/office/powerpoint/2010/main" val="368997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Numb3rs</a:t>
            </a:r>
            <a:r>
              <a:rPr lang="en-US" dirty="0"/>
              <a:t> (2005-2010)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Dr. Charlie Epps</a:t>
            </a:r>
          </a:p>
          <a:p>
            <a:r>
              <a:rPr lang="en-US" dirty="0"/>
              <a:t>Features the collaboration of mathematician Dr. Charlie Epps and his brother, FBI agent Don Epps, as they use math to assist in solving crimes</a:t>
            </a:r>
          </a:p>
          <a:p>
            <a:r>
              <a:rPr lang="en-US" dirty="0"/>
              <a:t>Seasons 1-2, 37 episodes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294" y="3349625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6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Scorpion </a:t>
            </a:r>
            <a:r>
              <a:rPr lang="en-US" dirty="0"/>
              <a:t>(2014-present)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953578"/>
            <a:ext cx="4824413" cy="27161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Members of “Scorpion”</a:t>
            </a:r>
          </a:p>
          <a:p>
            <a:pPr lvl="1"/>
            <a:r>
              <a:rPr lang="en-US" dirty="0"/>
              <a:t>Walter O’Brien</a:t>
            </a:r>
          </a:p>
          <a:p>
            <a:pPr lvl="1"/>
            <a:r>
              <a:rPr lang="en-US" dirty="0"/>
              <a:t>Dr. Tobias (“Toby”) Meriweather</a:t>
            </a:r>
          </a:p>
          <a:p>
            <a:pPr lvl="1"/>
            <a:r>
              <a:rPr lang="en-US" dirty="0"/>
              <a:t>Happy Quinn</a:t>
            </a:r>
          </a:p>
          <a:p>
            <a:pPr lvl="1"/>
            <a:r>
              <a:rPr lang="en-US" dirty="0"/>
              <a:t>Sylvester Dodd</a:t>
            </a:r>
          </a:p>
          <a:p>
            <a:r>
              <a:rPr lang="en-US" dirty="0"/>
              <a:t>Show is loosely based on Walter O’Brien, CEO of Scorpion Computer Services and features the work of “super geniuses” as they solve crimes and other episodic problems</a:t>
            </a:r>
          </a:p>
          <a:p>
            <a:r>
              <a:rPr lang="en-US" dirty="0"/>
              <a:t>Seasons 1-2, 46 episodes</a:t>
            </a:r>
          </a:p>
        </p:txBody>
      </p:sp>
    </p:spTree>
    <p:extLst>
      <p:ext uri="{BB962C8B-B14F-4D97-AF65-F5344CB8AC3E}">
        <p14:creationId xmlns:p14="http://schemas.microsoft.com/office/powerpoint/2010/main" val="266602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don’t know what that means.”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Divergence is highlighted and often made fun of</a:t>
            </a:r>
          </a:p>
          <a:p>
            <a:pPr lvl="1"/>
            <a:r>
              <a:rPr lang="en-US" dirty="0"/>
              <a:t>Emphasis on normalization</a:t>
            </a:r>
          </a:p>
          <a:p>
            <a:pPr lvl="1"/>
            <a:r>
              <a:rPr lang="en-US" dirty="0"/>
              <a:t>Minimize autistic traits in the majority of interactions</a:t>
            </a:r>
          </a:p>
          <a:p>
            <a:pPr lvl="1"/>
            <a:r>
              <a:rPr lang="en-US" dirty="0"/>
              <a:t>Character arcs emphasize connecting with people as the path to normalization</a:t>
            </a:r>
          </a:p>
          <a:p>
            <a:pPr lvl="2"/>
            <a:r>
              <a:rPr lang="en-US" dirty="0"/>
              <a:t>Particularly romantic connections</a:t>
            </a:r>
          </a:p>
        </p:txBody>
      </p:sp>
    </p:spTree>
    <p:extLst>
      <p:ext uri="{BB962C8B-B14F-4D97-AF65-F5344CB8AC3E}">
        <p14:creationId xmlns:p14="http://schemas.microsoft.com/office/powerpoint/2010/main" val="32993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boundaries are rarely respected</a:t>
            </a:r>
          </a:p>
          <a:p>
            <a:pPr lvl="1"/>
            <a:r>
              <a:rPr lang="en-US" dirty="0"/>
              <a:t>Walter O’Brien &amp; Temperance Brennan</a:t>
            </a:r>
          </a:p>
          <a:p>
            <a:pPr lvl="1"/>
            <a:r>
              <a:rPr lang="en-US" dirty="0"/>
              <a:t>Charlie Epps &amp; Spencer Reid</a:t>
            </a:r>
          </a:p>
          <a:p>
            <a:r>
              <a:rPr lang="en-US" dirty="0"/>
              <a:t>Instances are often shown to be a “lesson” or “growth” on the part of the character </a:t>
            </a:r>
          </a:p>
        </p:txBody>
      </p:sp>
    </p:spTree>
    <p:extLst>
      <p:ext uri="{BB962C8B-B14F-4D97-AF65-F5344CB8AC3E}">
        <p14:creationId xmlns:p14="http://schemas.microsoft.com/office/powerpoint/2010/main" val="379795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“Human Calculator”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Characters are often treated as tools or obscure devices</a:t>
            </a:r>
          </a:p>
          <a:p>
            <a:pPr lvl="1"/>
            <a:r>
              <a:rPr lang="en-US" dirty="0"/>
              <a:t>Sylvester Dodd</a:t>
            </a:r>
          </a:p>
          <a:p>
            <a:r>
              <a:rPr lang="en-US" dirty="0"/>
              <a:t>Professional respect is rarely given to characters despite being successful and at the top of their fields</a:t>
            </a:r>
          </a:p>
          <a:p>
            <a:pPr lvl="1"/>
            <a:r>
              <a:rPr lang="en-US" dirty="0"/>
              <a:t>Charlie Epps vs. Temperance Brennan</a:t>
            </a:r>
          </a:p>
        </p:txBody>
      </p:sp>
    </p:spTree>
    <p:extLst>
      <p:ext uri="{BB962C8B-B14F-4D97-AF65-F5344CB8AC3E}">
        <p14:creationId xmlns:p14="http://schemas.microsoft.com/office/powerpoint/2010/main" val="3292340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595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Television’s Representations of Modern-Day Crime Fighters: The Function of Autism Spectrum Disorder (ASD)</vt:lpstr>
      <vt:lpstr>Classical Representations of Disability</vt:lpstr>
      <vt:lpstr>Bones (2005-2017)</vt:lpstr>
      <vt:lpstr>Criminal Minds (2005-present)</vt:lpstr>
      <vt:lpstr>Numb3rs (2005-2010)</vt:lpstr>
      <vt:lpstr>Scorpion (2014-present)</vt:lpstr>
      <vt:lpstr>“I don’t know what that means.” </vt:lpstr>
      <vt:lpstr>Breaking Boundaries</vt:lpstr>
      <vt:lpstr>“Human Calculator” </vt:lpstr>
      <vt:lpstr>Re-Imagined Archetypes</vt:lpstr>
      <vt:lpstr>Re-Imagined Archetypes</vt:lpstr>
      <vt:lpstr>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Television’s Representations of Modern-Day Crime Fighters: The Function of Austim Spectrum Disorder</dc:title>
  <dc:creator>Brownfield, Kristi A</dc:creator>
  <cp:lastModifiedBy>Kristi Brownfield</cp:lastModifiedBy>
  <cp:revision>13</cp:revision>
  <dcterms:created xsi:type="dcterms:W3CDTF">2018-05-03T15:20:18Z</dcterms:created>
  <dcterms:modified xsi:type="dcterms:W3CDTF">2018-05-10T19:47:14Z</dcterms:modified>
</cp:coreProperties>
</file>