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B41AF-75F7-481D-A4F4-A3200DC85AB1}"/>
              </a:ext>
            </a:extLst>
          </p:cNvPr>
          <p:cNvSpPr>
            <a:spLocks noGrp="1"/>
          </p:cNvSpPr>
          <p:nvPr>
            <p:ph type="ctrTitle"/>
          </p:nvPr>
        </p:nvSpPr>
        <p:spPr/>
        <p:txBody>
          <a:bodyPr>
            <a:normAutofit fontScale="90000"/>
          </a:bodyPr>
          <a:lstStyle/>
          <a:p>
            <a:r>
              <a:rPr lang="en-US" b="1" dirty="0"/>
              <a:t>Concern Trolling: The Nature of Digitized Public Discourse Encompassing Police-Citizen Interactions </a:t>
            </a:r>
            <a:r>
              <a:rPr lang="en-US" dirty="0"/>
              <a:t>	</a:t>
            </a:r>
            <a:br>
              <a:rPr lang="en-US" dirty="0"/>
            </a:br>
            <a:endParaRPr lang="en-US" dirty="0"/>
          </a:p>
        </p:txBody>
      </p:sp>
      <p:sp>
        <p:nvSpPr>
          <p:cNvPr id="3" name="Subtitle 2">
            <a:extLst>
              <a:ext uri="{FF2B5EF4-FFF2-40B4-BE49-F238E27FC236}">
                <a16:creationId xmlns:a16="http://schemas.microsoft.com/office/drawing/2014/main" id="{AF5241AB-8325-4D7E-A8CE-5006FADE6F25}"/>
              </a:ext>
            </a:extLst>
          </p:cNvPr>
          <p:cNvSpPr>
            <a:spLocks noGrp="1"/>
          </p:cNvSpPr>
          <p:nvPr>
            <p:ph type="subTitle" idx="1"/>
          </p:nvPr>
        </p:nvSpPr>
        <p:spPr/>
        <p:txBody>
          <a:bodyPr>
            <a:normAutofit lnSpcReduction="10000"/>
          </a:bodyPr>
          <a:lstStyle/>
          <a:p>
            <a:r>
              <a:rPr lang="en-US" dirty="0"/>
              <a:t>Dr. Kristi Brownfield</a:t>
            </a:r>
          </a:p>
          <a:p>
            <a:r>
              <a:rPr lang="en-US" dirty="0"/>
              <a:t>Dr. Courtney Waid-Lindberg</a:t>
            </a:r>
          </a:p>
          <a:p>
            <a:r>
              <a:rPr lang="en-US" dirty="0"/>
              <a:t>Northern State University</a:t>
            </a:r>
          </a:p>
        </p:txBody>
      </p:sp>
    </p:spTree>
    <p:extLst>
      <p:ext uri="{BB962C8B-B14F-4D97-AF65-F5344CB8AC3E}">
        <p14:creationId xmlns:p14="http://schemas.microsoft.com/office/powerpoint/2010/main" val="3018336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1B61-EA02-4063-8CFC-D17132693750}"/>
              </a:ext>
            </a:extLst>
          </p:cNvPr>
          <p:cNvSpPr>
            <a:spLocks noGrp="1"/>
          </p:cNvSpPr>
          <p:nvPr>
            <p:ph type="title"/>
          </p:nvPr>
        </p:nvSpPr>
        <p:spPr/>
        <p:txBody>
          <a:bodyPr/>
          <a:lstStyle/>
          <a:p>
            <a:r>
              <a:rPr lang="en-US" dirty="0"/>
              <a:t>Concern Trolling	</a:t>
            </a:r>
          </a:p>
        </p:txBody>
      </p:sp>
      <p:sp>
        <p:nvSpPr>
          <p:cNvPr id="3" name="Content Placeholder 2">
            <a:extLst>
              <a:ext uri="{FF2B5EF4-FFF2-40B4-BE49-F238E27FC236}">
                <a16:creationId xmlns:a16="http://schemas.microsoft.com/office/drawing/2014/main" id="{23C8ACF5-A6EF-4F95-B16E-5893DC40DD77}"/>
              </a:ext>
            </a:extLst>
          </p:cNvPr>
          <p:cNvSpPr>
            <a:spLocks noGrp="1"/>
          </p:cNvSpPr>
          <p:nvPr>
            <p:ph idx="1"/>
          </p:nvPr>
        </p:nvSpPr>
        <p:spPr/>
        <p:txBody>
          <a:bodyPr/>
          <a:lstStyle/>
          <a:p>
            <a:r>
              <a:rPr lang="en-US" dirty="0"/>
              <a:t>The act of falsely expressing concern about an issue to derail or undermine discussion in online forums and communities</a:t>
            </a:r>
          </a:p>
        </p:txBody>
      </p:sp>
    </p:spTree>
    <p:extLst>
      <p:ext uri="{BB962C8B-B14F-4D97-AF65-F5344CB8AC3E}">
        <p14:creationId xmlns:p14="http://schemas.microsoft.com/office/powerpoint/2010/main" val="339951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11ECE-C7C1-4389-92CA-6A4EFD147EB8}"/>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A6FD95B7-F5E5-4967-B0CA-0377ADF94A08}"/>
              </a:ext>
            </a:extLst>
          </p:cNvPr>
          <p:cNvSpPr>
            <a:spLocks noGrp="1"/>
          </p:cNvSpPr>
          <p:nvPr>
            <p:ph idx="1"/>
          </p:nvPr>
        </p:nvSpPr>
        <p:spPr/>
        <p:txBody>
          <a:bodyPr/>
          <a:lstStyle/>
          <a:p>
            <a:r>
              <a:rPr lang="en-US" dirty="0"/>
              <a:t>Washington Post “Fatal Force” database</a:t>
            </a:r>
          </a:p>
          <a:p>
            <a:r>
              <a:rPr lang="en-US" dirty="0"/>
              <a:t>Record 992 fatal shootings in 2018</a:t>
            </a:r>
          </a:p>
          <a:p>
            <a:pPr lvl="1"/>
            <a:r>
              <a:rPr lang="en-US" dirty="0"/>
              <a:t>52 women</a:t>
            </a:r>
          </a:p>
          <a:p>
            <a:pPr lvl="1"/>
            <a:r>
              <a:rPr lang="en-US" dirty="0"/>
              <a:t>452 White (46%)</a:t>
            </a:r>
          </a:p>
          <a:p>
            <a:pPr lvl="1"/>
            <a:r>
              <a:rPr lang="en-US" dirty="0"/>
              <a:t>229 black (23%)</a:t>
            </a:r>
          </a:p>
          <a:p>
            <a:pPr lvl="1"/>
            <a:r>
              <a:rPr lang="en-US" dirty="0"/>
              <a:t>164 Latinx (17%)</a:t>
            </a:r>
          </a:p>
          <a:p>
            <a:pPr lvl="1"/>
            <a:r>
              <a:rPr lang="en-US" dirty="0"/>
              <a:t>40 Other (4%)</a:t>
            </a:r>
          </a:p>
          <a:p>
            <a:pPr lvl="1"/>
            <a:r>
              <a:rPr lang="en-US" dirty="0"/>
              <a:t>107 Unknown Race/ethnicity (11%)</a:t>
            </a:r>
          </a:p>
          <a:p>
            <a:pPr lvl="1"/>
            <a:r>
              <a:rPr lang="en-US" dirty="0"/>
              <a:t>213 Mental Illness (21%)</a:t>
            </a:r>
          </a:p>
        </p:txBody>
      </p:sp>
    </p:spTree>
    <p:extLst>
      <p:ext uri="{BB962C8B-B14F-4D97-AF65-F5344CB8AC3E}">
        <p14:creationId xmlns:p14="http://schemas.microsoft.com/office/powerpoint/2010/main" val="823682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9662-FE96-41D5-B5BF-11AA218BA250}"/>
              </a:ext>
            </a:extLst>
          </p:cNvPr>
          <p:cNvSpPr>
            <a:spLocks noGrp="1"/>
          </p:cNvSpPr>
          <p:nvPr>
            <p:ph type="title"/>
          </p:nvPr>
        </p:nvSpPr>
        <p:spPr/>
        <p:txBody>
          <a:bodyPr/>
          <a:lstStyle/>
          <a:p>
            <a:r>
              <a:rPr lang="en-US" dirty="0"/>
              <a:t>What We Didn’t Find</a:t>
            </a:r>
          </a:p>
        </p:txBody>
      </p:sp>
      <p:sp>
        <p:nvSpPr>
          <p:cNvPr id="3" name="Content Placeholder 2">
            <a:extLst>
              <a:ext uri="{FF2B5EF4-FFF2-40B4-BE49-F238E27FC236}">
                <a16:creationId xmlns:a16="http://schemas.microsoft.com/office/drawing/2014/main" id="{7EB2ABAB-D046-46AF-87B9-059F1CD57C72}"/>
              </a:ext>
            </a:extLst>
          </p:cNvPr>
          <p:cNvSpPr>
            <a:spLocks noGrp="1"/>
          </p:cNvSpPr>
          <p:nvPr>
            <p:ph idx="1"/>
          </p:nvPr>
        </p:nvSpPr>
        <p:spPr/>
        <p:txBody>
          <a:bodyPr/>
          <a:lstStyle/>
          <a:p>
            <a:r>
              <a:rPr lang="en-US" dirty="0"/>
              <a:t>Of the 52 cases involving a woman, only 1 case was reported in a widely-read newspaper (LA Times)</a:t>
            </a:r>
          </a:p>
          <a:p>
            <a:r>
              <a:rPr lang="en-US" dirty="0"/>
              <a:t>Of the 213 cases tagged with “mental illness,” only 7 were reported in widely-read newspapers: LA Times, New York Times, Washington Post, Fox News</a:t>
            </a:r>
          </a:p>
          <a:p>
            <a:r>
              <a:rPr lang="en-US" dirty="0"/>
              <a:t>For the cases regarding blacks, only 17 were reported in widely-read newspapers: LA Times, New York Times, Washington Post, Fox News, Chicago Tribune</a:t>
            </a:r>
          </a:p>
        </p:txBody>
      </p:sp>
    </p:spTree>
    <p:extLst>
      <p:ext uri="{BB962C8B-B14F-4D97-AF65-F5344CB8AC3E}">
        <p14:creationId xmlns:p14="http://schemas.microsoft.com/office/powerpoint/2010/main" val="428328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316A8-C54D-40C1-855D-519AA71C604C}"/>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C3EBB675-CB4B-42A6-87C2-3265BE4ACBF4}"/>
              </a:ext>
            </a:extLst>
          </p:cNvPr>
          <p:cNvSpPr>
            <a:spLocks noGrp="1"/>
          </p:cNvSpPr>
          <p:nvPr>
            <p:ph idx="1"/>
          </p:nvPr>
        </p:nvSpPr>
        <p:spPr/>
        <p:txBody>
          <a:bodyPr/>
          <a:lstStyle/>
          <a:p>
            <a:r>
              <a:rPr lang="en-US" dirty="0"/>
              <a:t>Focused on other intersections (migrant status, disability status) for cases involving women</a:t>
            </a:r>
          </a:p>
          <a:p>
            <a:r>
              <a:rPr lang="en-US" dirty="0"/>
              <a:t>Cases involving disability seemed to be centered on welfare checks</a:t>
            </a:r>
          </a:p>
          <a:p>
            <a:pPr lvl="1"/>
            <a:r>
              <a:rPr lang="en-US" dirty="0"/>
              <a:t>Most comments did not blame the victim but instead questioned police procedure and poor mental health services</a:t>
            </a:r>
          </a:p>
          <a:p>
            <a:r>
              <a:rPr lang="en-US" dirty="0"/>
              <a:t>Cases involving black men received the most comments overall</a:t>
            </a:r>
          </a:p>
          <a:p>
            <a:pPr lvl="1"/>
            <a:r>
              <a:rPr lang="en-US" dirty="0"/>
              <a:t>Wide prevalence of concern trolling around the concept of “compliance”</a:t>
            </a:r>
          </a:p>
          <a:p>
            <a:pPr lvl="1"/>
            <a:endParaRPr lang="en-US" dirty="0"/>
          </a:p>
          <a:p>
            <a:endParaRPr lang="en-US" dirty="0"/>
          </a:p>
        </p:txBody>
      </p:sp>
    </p:spTree>
    <p:extLst>
      <p:ext uri="{BB962C8B-B14F-4D97-AF65-F5344CB8AC3E}">
        <p14:creationId xmlns:p14="http://schemas.microsoft.com/office/powerpoint/2010/main" val="406234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A7799-B110-4737-9246-18352BF7DF28}"/>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E9CE5C8D-E930-4739-9ECE-15D673409B8B}"/>
              </a:ext>
            </a:extLst>
          </p:cNvPr>
          <p:cNvSpPr>
            <a:spLocks noGrp="1"/>
          </p:cNvSpPr>
          <p:nvPr>
            <p:ph idx="1"/>
          </p:nvPr>
        </p:nvSpPr>
        <p:spPr/>
        <p:txBody>
          <a:bodyPr>
            <a:normAutofit/>
          </a:bodyPr>
          <a:lstStyle/>
          <a:p>
            <a:r>
              <a:rPr lang="en-US" dirty="0" err="1"/>
              <a:t>Saheed</a:t>
            </a:r>
            <a:r>
              <a:rPr lang="en-US" dirty="0"/>
              <a:t> </a:t>
            </a:r>
            <a:r>
              <a:rPr lang="en-US" dirty="0" err="1"/>
              <a:t>Vassel</a:t>
            </a:r>
            <a:r>
              <a:rPr lang="en-US" dirty="0"/>
              <a:t>, 34, shot in NYC ten times</a:t>
            </a:r>
          </a:p>
          <a:p>
            <a:pPr lvl="1"/>
            <a:r>
              <a:rPr lang="en-US" dirty="0"/>
              <a:t>Reported in NY Times (364 comments) and Washington Post (1100 comments)</a:t>
            </a:r>
          </a:p>
          <a:p>
            <a:r>
              <a:rPr lang="en-US" dirty="0"/>
              <a:t>Walk a mile in blue shoes</a:t>
            </a:r>
          </a:p>
          <a:p>
            <a:pPr lvl="1"/>
            <a:r>
              <a:rPr lang="en-US" dirty="0"/>
              <a:t>“I know that we have a problem with unjustified police shootings; they happen far too often, especially with black people. But please, understand: if you bemoan the fact that police don’t shoot someone to ‘disable’ when they are pointing a gun, or what looks very much like a gun, towards a cop – you are betraying a deep ignorance about the realities of police work.” – Chris Williams, NY Times</a:t>
            </a:r>
          </a:p>
        </p:txBody>
      </p:sp>
    </p:spTree>
    <p:extLst>
      <p:ext uri="{BB962C8B-B14F-4D97-AF65-F5344CB8AC3E}">
        <p14:creationId xmlns:p14="http://schemas.microsoft.com/office/powerpoint/2010/main" val="317862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FBB17-E6BA-48EF-844E-1B5F46A37CA6}"/>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E9EDC120-1D1A-406C-BBEB-2346704E41C9}"/>
              </a:ext>
            </a:extLst>
          </p:cNvPr>
          <p:cNvSpPr>
            <a:spLocks noGrp="1"/>
          </p:cNvSpPr>
          <p:nvPr>
            <p:ph idx="1"/>
          </p:nvPr>
        </p:nvSpPr>
        <p:spPr/>
        <p:txBody>
          <a:bodyPr/>
          <a:lstStyle/>
          <a:p>
            <a:r>
              <a:rPr lang="en-US" dirty="0"/>
              <a:t>“It’s pretty obvious more than 90% of people commenting did not read the story. Is there a problem with police shootings and people of color being discriminated again? Yes. Is it sad this mentally ill guy got killed? Sure. Can you blame the police for shooting someone who points a piece of pipe at people that looks like a gun, especially after getting a call on it? No. No you cant. Next story please.” – </a:t>
            </a:r>
            <a:r>
              <a:rPr lang="en-US" dirty="0" err="1"/>
              <a:t>tonybindc</a:t>
            </a:r>
            <a:r>
              <a:rPr lang="en-US" dirty="0"/>
              <a:t>, </a:t>
            </a:r>
            <a:r>
              <a:rPr lang="en-US" dirty="0" err="1"/>
              <a:t>WaPo</a:t>
            </a:r>
            <a:endParaRPr lang="en-US" dirty="0"/>
          </a:p>
          <a:p>
            <a:endParaRPr lang="en-US" dirty="0"/>
          </a:p>
        </p:txBody>
      </p:sp>
    </p:spTree>
    <p:extLst>
      <p:ext uri="{BB962C8B-B14F-4D97-AF65-F5344CB8AC3E}">
        <p14:creationId xmlns:p14="http://schemas.microsoft.com/office/powerpoint/2010/main" val="219262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FEB1-77B4-4F23-A41E-A11376A00B0E}"/>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007504F0-1459-46BB-992D-A5B5095AE29D}"/>
              </a:ext>
            </a:extLst>
          </p:cNvPr>
          <p:cNvSpPr>
            <a:spLocks noGrp="1"/>
          </p:cNvSpPr>
          <p:nvPr>
            <p:ph idx="1"/>
          </p:nvPr>
        </p:nvSpPr>
        <p:spPr/>
        <p:txBody>
          <a:bodyPr>
            <a:normAutofit/>
          </a:bodyPr>
          <a:lstStyle/>
          <a:p>
            <a:r>
              <a:rPr lang="en-US" dirty="0"/>
              <a:t>Warehousing</a:t>
            </a:r>
          </a:p>
          <a:p>
            <a:pPr lvl="1"/>
            <a:r>
              <a:rPr lang="en-US" dirty="0"/>
              <a:t>“See it no the guns. Mental or people with sub intelligence need to be kept away from society.” – </a:t>
            </a:r>
            <a:r>
              <a:rPr lang="en-US" dirty="0" err="1"/>
              <a:t>AmericanEuropean</a:t>
            </a:r>
            <a:r>
              <a:rPr lang="en-US" dirty="0"/>
              <a:t>, </a:t>
            </a:r>
            <a:r>
              <a:rPr lang="en-US" dirty="0" err="1"/>
              <a:t>WaPo</a:t>
            </a:r>
            <a:endParaRPr lang="en-US" dirty="0"/>
          </a:p>
        </p:txBody>
      </p:sp>
    </p:spTree>
    <p:extLst>
      <p:ext uri="{BB962C8B-B14F-4D97-AF65-F5344CB8AC3E}">
        <p14:creationId xmlns:p14="http://schemas.microsoft.com/office/powerpoint/2010/main" val="4242629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6C505-7D73-4125-9D9C-EFDB4BEC1920}"/>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326BD671-21CB-4DAF-BC04-3E8A3F88E680}"/>
              </a:ext>
            </a:extLst>
          </p:cNvPr>
          <p:cNvSpPr>
            <a:spLocks noGrp="1"/>
          </p:cNvSpPr>
          <p:nvPr>
            <p:ph idx="1"/>
          </p:nvPr>
        </p:nvSpPr>
        <p:spPr/>
        <p:txBody>
          <a:bodyPr/>
          <a:lstStyle/>
          <a:p>
            <a:r>
              <a:rPr lang="en-US" dirty="0"/>
              <a:t>“The fact that he was mentally ill is sad. Sounds like he should have been somewhere safer than walking the streets picking up objects off the street and playing with them like toys. Don’t blame the cops for our failure to properly deal with real mentally ill. Put yourself if the cops position, you have less than a second to determine if the object is a toy or a gun. If you make a mistake you or an innocent bystander might be dead. I don’t think these are as clear cut decisions as many commentators make it out to be. I doubt the cop went home happy he killed a man, likely this will weight on him his entire life. As a society we need to decide how to deal with mentally ill people. In Portland many of them are sleeping on the street and the cops are left to deal with the problems. I’m all in favor of holding the police accountable, I’m also in favor of holding society accountable for our inability to safely House the mentally ill.” – Scott Spencer, NY Times</a:t>
            </a:r>
          </a:p>
          <a:p>
            <a:endParaRPr lang="en-US" dirty="0"/>
          </a:p>
        </p:txBody>
      </p:sp>
    </p:spTree>
    <p:extLst>
      <p:ext uri="{BB962C8B-B14F-4D97-AF65-F5344CB8AC3E}">
        <p14:creationId xmlns:p14="http://schemas.microsoft.com/office/powerpoint/2010/main" val="348681560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190</TotalTime>
  <Words>675</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Concern Trolling: The Nature of Digitized Public Discourse Encompassing Police-Citizen Interactions   </vt:lpstr>
      <vt:lpstr>Concern Trolling </vt:lpstr>
      <vt:lpstr>Methods</vt:lpstr>
      <vt:lpstr>What We Didn’t Find</vt:lpstr>
      <vt:lpstr>Findings</vt:lpstr>
      <vt:lpstr>Findings</vt:lpstr>
      <vt:lpstr>Findings</vt:lpstr>
      <vt:lpstr>Findings</vt:lpstr>
      <vt:lpstr>Findings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Concern Trolling: The Nature of Digitized Public Discourse Encompassing Police-Citizen Interactions</dc:title>
  <dc:creator>Kristi Brownfield</dc:creator>
  <cp:lastModifiedBy>Kristi Brownfield</cp:lastModifiedBy>
  <cp:revision>12</cp:revision>
  <dcterms:created xsi:type="dcterms:W3CDTF">2019-05-15T19:21:31Z</dcterms:created>
  <dcterms:modified xsi:type="dcterms:W3CDTF">2019-05-16T10:54:52Z</dcterms:modified>
</cp:coreProperties>
</file>