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12"/>
  </p:notesMasterIdLst>
  <p:sldIdLst>
    <p:sldId id="257" r:id="rId2"/>
    <p:sldId id="463" r:id="rId3"/>
    <p:sldId id="362" r:id="rId4"/>
    <p:sldId id="465" r:id="rId5"/>
    <p:sldId id="466" r:id="rId6"/>
    <p:sldId id="467" r:id="rId7"/>
    <p:sldId id="464" r:id="rId8"/>
    <p:sldId id="459" r:id="rId9"/>
    <p:sldId id="469" r:id="rId10"/>
    <p:sldId id="46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1" autoAdjust="0"/>
    <p:restoredTop sz="94660" autoAdjust="0"/>
  </p:normalViewPr>
  <p:slideViewPr>
    <p:cSldViewPr>
      <p:cViewPr varScale="1">
        <p:scale>
          <a:sx n="68" d="100"/>
          <a:sy n="68" d="100"/>
        </p:scale>
        <p:origin x="132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A29C0F7-3463-4402-8DC7-3A042153E5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C82BFEF-5A80-4834-AF04-A01A86237C4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9FC61DE1-6B88-4101-9A4C-03201987A61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464A3961-7E7D-4B45-8D4F-B26CB169D51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D172BE67-43CF-46CD-82C9-362CC1F6B9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5EB15369-2111-4BCD-8CF0-989981087A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441C1094-9640-4316-8E73-92E864CA1F7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5A6834D-4038-42A4-BE03-97DC7E0658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1A78B9E-3FE3-4E0F-ADFB-51DCFC26BAFC}" type="slidenum">
              <a:rPr lang="en-US" altLang="en-US">
                <a:latin typeface="Times New Roman" panose="02020603050405020304" pitchFamily="18" charset="0"/>
              </a:rPr>
              <a:pPr eaLnBrk="1" hangingPunct="1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FEF15077-F597-47E5-A3F1-4BFAFB18BB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5651E8B8-FB43-49F4-A92A-66607EA572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ED6A9C4C-0A78-4EE2-A2F9-9E0885AEB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91CFD7-B515-4326-8EDD-818067A99351}" type="slidenum">
              <a:rPr lang="en-US" altLang="en-US">
                <a:latin typeface="Times New Roman" panose="02020603050405020304" pitchFamily="18" charset="0"/>
              </a:rPr>
              <a:pPr eaLnBrk="1" hangingPunct="1"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42194AD-100B-405D-A766-B6467D144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9EDE767-D48F-4B64-A406-833BB74E7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7573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5993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598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002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7894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1DDBBA59-B5E2-492A-852F-CAB7809704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E64F41-9985-4AD1-B302-7515B385620E}" type="slidenum">
              <a:rPr lang="en-US" altLang="en-US">
                <a:latin typeface="Times New Roman" panose="02020603050405020304" pitchFamily="18" charset="0"/>
              </a:rPr>
              <a:pPr eaLnBrk="1" hangingPunct="1"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A90BFF02-7414-42E6-A7BE-45F89DC2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FA099DC-DFFF-443C-BBDE-8229E48F2B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85927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ED6A9C4C-0A78-4EE2-A2F9-9E0885AEB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91CFD7-B515-4326-8EDD-818067A99351}" type="slidenum">
              <a:rPr lang="en-US" altLang="en-US">
                <a:latin typeface="Times New Roman" panose="02020603050405020304" pitchFamily="18" charset="0"/>
              </a:rPr>
              <a:pPr eaLnBrk="1" hangingPunct="1"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42194AD-100B-405D-A766-B6467D144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9EDE767-D48F-4B64-A406-833BB74E7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ED6A9C4C-0A78-4EE2-A2F9-9E0885AEB8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291CFD7-B515-4326-8EDD-818067A99351}" type="slidenum">
              <a:rPr lang="en-US" altLang="en-US">
                <a:latin typeface="Times New Roman" panose="02020603050405020304" pitchFamily="18" charset="0"/>
              </a:rPr>
              <a:pPr eaLnBrk="1" hangingPunct="1"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042194AD-100B-405D-A766-B6467D144B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09EDE767-D48F-4B64-A406-833BB74E7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17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8D056E-CAE5-480E-91AA-FD58C8813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89A4C0-B6FA-4B73-9B5A-576A4BD4F8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F3A5E6-C5E2-4160-8F15-F0FFF78176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4BD83D-D96D-440D-A157-39E65D5BAC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9799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D0EB75-BA92-49AB-81D8-B09107B97B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16A2A69-AE02-4257-91A1-A782C7B1F4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94C43-516B-448C-AC96-A770EB0EF1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DD7CF-741C-4178-B26D-B918DE9E50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4344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7713D8-7B01-41DA-85AC-58EFF0812F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961B1-C55A-4240-A076-EC8C11335E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3647C3-A97C-4EB9-8E6F-A2EC12D1E9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962C12-E0E2-4822-8063-C7784346E2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61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4DF4AEE-353E-4E4B-ACA3-E5270D93159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F22A796-E7B3-44F0-941B-34477CA9F2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3C7ECA5-675D-433F-9B1F-7F9278BE25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79CF2-606A-45B4-B61D-A06B9240C7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84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6CD8ED-4974-444B-A7FD-7C44720D6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8714B9-B0BE-4662-BBEE-539E98CCE1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64F4CC-4DC7-4E45-BB2F-A4693618A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C65041-FFAA-40C4-BCD5-B7138421A3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261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FCCE8-4BE2-4029-B38A-A30E6AFAF9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2B1DFAD-BF5C-4FA4-B336-8A1F6B9635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A434FE6-E1F2-44D0-84D8-13723058F8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78B39E-CD04-49AB-9611-0840942CDF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77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5A2B4AB-8415-44BC-9170-0F5EF4D454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E442087-DB64-4293-8E2B-02076FCC02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73C91B7-0B5E-441F-98B6-322AE264B6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AF42D-E88E-4699-928B-3D79D7CB7E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57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5899A0-41AE-49B2-8266-ECB320EAC1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C128897-51F4-43AA-B237-24456B1DC0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903364-D067-44FC-9D7D-D978E7E2D3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4C90B-3441-455E-B9E9-5AA99E02D9C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353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9E6F075-0529-45ED-932C-444BDB92A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2B79EA0-F8C6-4501-91FB-4603905C49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889BF7C-098B-4D03-B8C1-709D2B8354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327A46-F153-4036-B6FD-4C471851CB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0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D7E577-3D4D-4950-A6DC-5FF3D9DA6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327363-DFBE-4F8D-BFD8-0F6449E499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8BFF2D-0F04-4143-9356-8B4AB5213E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4C326A-D613-4D1C-9324-D5C9E3C30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73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0591C7-9BA9-45ED-8E4D-49498EBA120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5525DCE-AEA2-42ED-9D3C-A1A5334CF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57135B-A063-46B1-938A-90B141CC1F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A6C854-71D6-40F8-A8D9-38D396E0C0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777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679CE3-1209-4640-A9D4-F6CD238E84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8343991-CF13-4E09-9B22-155C5A4AC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82D0E0D6-2B24-4A1C-87B8-39180BDC4B4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C89C9252-26F2-4F7C-83F2-5FF9C58640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EFF5E737-7627-45C9-A32F-2D5DBD52C85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E41EFAC-81BC-49D4-A057-887F8806DF1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A05D224-1F52-4EFA-B267-77F46CC34A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066800"/>
            <a:ext cx="7772400" cy="1698625"/>
          </a:xfrm>
        </p:spPr>
        <p:txBody>
          <a:bodyPr/>
          <a:lstStyle/>
          <a:p>
            <a:r>
              <a:rPr lang="en-US" altLang="en-US" dirty="0"/>
              <a:t> 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Communicating High Expectations to Students: </a:t>
            </a:r>
            <a:b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Taking the Cat to the Vet</a:t>
            </a:r>
            <a:br>
              <a:rPr lang="en-US" altLang="en-US" dirty="0"/>
            </a:br>
            <a:br>
              <a:rPr lang="en-US" altLang="en-US" sz="3200" dirty="0"/>
            </a:br>
            <a:r>
              <a:rPr lang="en-US" alt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 Nov. 2019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Text Box 5">
            <a:extLst>
              <a:ext uri="{FF2B5EF4-FFF2-40B4-BE49-F238E27FC236}">
                <a16:creationId xmlns:a16="http://schemas.microsoft.com/office/drawing/2014/main" id="{1AAB9491-3C97-48C7-9FA3-CF07235F6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4343400"/>
            <a:ext cx="291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6">
            <a:extLst>
              <a:ext uri="{FF2B5EF4-FFF2-40B4-BE49-F238E27FC236}">
                <a16:creationId xmlns:a16="http://schemas.microsoft.com/office/drawing/2014/main" id="{F4AC1D60-40D1-4B35-BBBA-BDFEDCA3E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661182"/>
            <a:ext cx="6934200" cy="171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defRPr/>
            </a:pPr>
            <a:r>
              <a:rPr lang="en-US" sz="2400" u="sng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 Doing Teaching Sub-Committee: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Kristi Brownfield		Stacy Trentham</a:t>
            </a:r>
          </a:p>
          <a:p>
            <a:pPr>
              <a:spcBef>
                <a:spcPct val="2000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Dave Grettler			Liz Sills</a:t>
            </a:r>
          </a:p>
          <a:p>
            <a:pPr>
              <a:spcBef>
                <a:spcPct val="20000"/>
              </a:spcBef>
              <a:defRPr/>
            </a:pP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528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41313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3F8930E-8ACB-4C9C-B625-115F143F1F30}"/>
              </a:ext>
            </a:extLst>
          </p:cNvPr>
          <p:cNvSpPr txBox="1"/>
          <p:nvPr/>
        </p:nvSpPr>
        <p:spPr>
          <a:xfrm>
            <a:off x="914400" y="152400"/>
            <a:ext cx="8153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RIGOR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is a process of learning and the student-to-faculty and student-to-student interactions that uses deep, inquiry-based learning to sufficiently challenge and encourage all students to achieve their full potential.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Rigor is: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asking students to solve problems, complete investigations, and cooperate to find solutions; and </a:t>
            </a:r>
          </a:p>
          <a:p>
            <a:pPr marL="342900" indent="-342900">
              <a:buAutoNum type="arabicPeriod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helping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to reflect on their own growth and new skills (metacognition).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6227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41313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08AEF-DC4D-4DDA-AD5B-CE5D3AF89759}"/>
              </a:ext>
            </a:extLst>
          </p:cNvPr>
          <p:cNvSpPr txBox="1"/>
          <p:nvPr/>
        </p:nvSpPr>
        <p:spPr>
          <a:xfrm>
            <a:off x="762000" y="457200"/>
            <a:ext cx="8305800" cy="11910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NSSE STUDENT SURVEY RESULTS 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NSU COMPARED TO OTHER SD SCHOOLS</a:t>
            </a:r>
          </a:p>
          <a:p>
            <a:endParaRPr lang="en-US" dirty="0"/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Challenge			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Freshmen	Seniors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Higher Order Learning		same		same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Reflective Learning		same		same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Learning Strategies		same		same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Quant. Reasoning		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lower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same</a:t>
            </a:r>
          </a:p>
          <a:p>
            <a:endParaRPr lang="en-US" sz="2000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Student-Student Interaction	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much lower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same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Student-Faculty Interaction		same	   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much higher</a:t>
            </a:r>
          </a:p>
          <a:p>
            <a:endParaRPr lang="en-US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CONC: 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Freshmen give NSU lower marks in quantitative reasoning and much lower marks in student-student interaction.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Seniors give us much higher marks in student-faculty interaction.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0488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08AEF-DC4D-4DDA-AD5B-CE5D3AF89759}"/>
              </a:ext>
            </a:extLst>
          </p:cNvPr>
          <p:cNvSpPr txBox="1"/>
          <p:nvPr/>
        </p:nvSpPr>
        <p:spPr>
          <a:xfrm>
            <a:off x="762000" y="457200"/>
            <a:ext cx="8305800" cy="110491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2018 NSSE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REPORTING THAT CLASSES CHALLENGED THEM TO DO THEIR BEST WORK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Freshmen				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NSU		OTHER SD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Low Challenge			   3%		  2% 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Moderate Challenge		42% 		50%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High Challenge			55%		48%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Seniors					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NSU		OTHER SD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Low Challenge			  3%		  2%	Moderate Challenge		55%		47%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High Challenge			42% 		51%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CONC:	NSU freshmen feel 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challenged than other freshmen.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NSU seniors feel 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less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challenged than </a:t>
            </a:r>
            <a:r>
              <a:rPr 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other seniors.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492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0488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08AEF-DC4D-4DDA-AD5B-CE5D3AF89759}"/>
              </a:ext>
            </a:extLst>
          </p:cNvPr>
          <p:cNvSpPr txBox="1"/>
          <p:nvPr/>
        </p:nvSpPr>
        <p:spPr>
          <a:xfrm>
            <a:off x="762000" y="457200"/>
            <a:ext cx="8305800" cy="13049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CAMPUS CULTURE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Students reporting how much their school values time spent on academic work “Quite a Bit” or “Very Much”: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Freshmen	Seniors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NSU				83%		63%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OTHER SD			78%		78%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Amt. of Reading reported	</a:t>
            </a:r>
            <a:r>
              <a:rPr lang="en-US" sz="2000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NSU	6.2 		5.5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all students per week (hours)	SD	5.9		6.7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Amt. of Writing (pgs.)		NSU	39		62	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SD	43		60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CONC.: 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NSU freshmen report a more positive campus culture and more reading than NSU seniors and other SD freshmen.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NSU seniors give us much lower marks for valuing academic work than other SD schools.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19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90488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308AEF-DC4D-4DDA-AD5B-CE5D3AF89759}"/>
              </a:ext>
            </a:extLst>
          </p:cNvPr>
          <p:cNvSpPr txBox="1"/>
          <p:nvPr/>
        </p:nvSpPr>
        <p:spPr>
          <a:xfrm>
            <a:off x="762000" y="457200"/>
            <a:ext cx="8305800" cy="1089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 AND FACULTY CONCEPTIONS OF RIGOR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SUNY BUFFALO</a:t>
            </a:r>
          </a:p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(Draeger, Hill, and Mahler 2015)</a:t>
            </a: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FACULTY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Workload				1. Active learning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Grading standards			2. Meaningful content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difficulty			3. Higher-order thinking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Biggest Student Variables: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interest</a:t>
            </a: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Perceived interest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299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42B6607B-B1A4-4C7A-BB16-D29B503FFC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9125" y="341313"/>
            <a:ext cx="61880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EDF2F61-BD28-4D91-A710-CFDB5758A9AD}"/>
              </a:ext>
            </a:extLst>
          </p:cNvPr>
          <p:cNvSpPr txBox="1"/>
          <p:nvPr/>
        </p:nvSpPr>
        <p:spPr>
          <a:xfrm>
            <a:off x="838200" y="76200"/>
            <a:ext cx="7772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FINAL THOUGHTS: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freshmen perceive our lower-level classes as rigorous.</a:t>
            </a:r>
          </a:p>
          <a:p>
            <a:pPr marL="457200" indent="-457200">
              <a:buAutoNum type="arabi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our seniors in our upper-level classes do not. </a:t>
            </a:r>
          </a:p>
          <a:p>
            <a:pPr marL="1371600" lvl="2" indent="-457200">
              <a:buAutoNum type="alphaL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SD schools are doing much better in perceptions of their upper-level courses.</a:t>
            </a:r>
          </a:p>
          <a:p>
            <a:pPr marL="1371600" lvl="2" indent="-457200">
              <a:buAutoNum type="alphaL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need to communicate high expectations early and often to upper-level students.</a:t>
            </a:r>
          </a:p>
          <a:p>
            <a:pPr marL="1371600" lvl="2" indent="-457200">
              <a:buAutoNum type="alphaL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and faculty perceive academic rigor differently. </a:t>
            </a:r>
          </a:p>
          <a:p>
            <a:pPr marL="1371600" lvl="2" indent="-457200">
              <a:buAutoNum type="alphaL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Students emphasize workload; faculty emphasize content.</a:t>
            </a:r>
          </a:p>
          <a:p>
            <a:pPr marL="1371600" lvl="2" indent="-457200">
              <a:buAutoNum type="alphaL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find ways to use student focus on work and grades to keep them working long and hard enough to develop those higher skills.</a:t>
            </a:r>
          </a:p>
          <a:p>
            <a:pPr marL="1371600" lvl="2" indent="-457200">
              <a:buAutoNum type="alphaLcPeriod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We need to help students to realize all the content and skills they’re learning (metacognition).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824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361355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9272</TotalTime>
  <Words>203</Words>
  <Application>Microsoft Office PowerPoint</Application>
  <PresentationFormat>On-screen Show (4:3)</PresentationFormat>
  <Paragraphs>179</Paragraphs>
  <Slides>10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Times New Roman</vt:lpstr>
      <vt:lpstr>Default Design</vt:lpstr>
      <vt:lpstr>   Communicating High Expectations to Students:  Taking the Cat to the Vet  12 Nov. 2019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Northern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Recognizing Environmental Change in the Age of  Lewis and Clark:  The Case from the Delaware</dc:title>
  <dc:creator>grettled</dc:creator>
  <cp:lastModifiedBy>Grettler, David</cp:lastModifiedBy>
  <cp:revision>204</cp:revision>
  <dcterms:created xsi:type="dcterms:W3CDTF">2004-11-04T21:17:06Z</dcterms:created>
  <dcterms:modified xsi:type="dcterms:W3CDTF">2019-11-08T18:13:46Z</dcterms:modified>
</cp:coreProperties>
</file>