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4" r:id="rId3"/>
    <p:sldId id="257" r:id="rId4"/>
    <p:sldId id="265" r:id="rId5"/>
    <p:sldId id="268" r:id="rId6"/>
    <p:sldId id="266" r:id="rId7"/>
    <p:sldId id="267" r:id="rId8"/>
    <p:sldId id="26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100920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39606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4196220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1622616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4173563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42770399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2136577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a:xfrm>
            <a:off x="516133" y="6387910"/>
            <a:ext cx="3859795" cy="228660"/>
          </a:xfrm>
        </p:spPr>
        <p:txBody>
          <a:bodyPr/>
          <a:lstStyle/>
          <a:p>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3901677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a:xfrm>
            <a:off x="538546" y="6365498"/>
            <a:ext cx="3859795" cy="228660"/>
          </a:xfrm>
        </p:spPr>
        <p:txBody>
          <a:bodyPr/>
          <a:lstStyle/>
          <a:p>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169216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101961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1297962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2918112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392052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1787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3613174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2267575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F25E7E7-704F-4BEF-835F-65C76BE78B64}" type="datetimeFigureOut">
              <a:rPr lang="en-US" smtClean="0"/>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828692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DF25E7E7-704F-4BEF-835F-65C76BE78B64}" type="datetimeFigureOut">
              <a:rPr lang="en-US" smtClean="0"/>
              <a:t>3/24/2016</a:t>
            </a:fld>
            <a:endParaRPr lang="en-US" dirty="0"/>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dirty="0"/>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95B2552A-FBE5-4AC1-9A43-BB14527479E3}" type="slidenum">
              <a:rPr lang="en-US" smtClean="0"/>
              <a:t>‹#›</a:t>
            </a:fld>
            <a:endParaRPr lang="en-US" dirty="0"/>
          </a:p>
        </p:txBody>
      </p:sp>
    </p:spTree>
    <p:extLst>
      <p:ext uri="{BB962C8B-B14F-4D97-AF65-F5344CB8AC3E}">
        <p14:creationId xmlns:p14="http://schemas.microsoft.com/office/powerpoint/2010/main" val="5272046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White Dudes Boinking: </a:t>
            </a:r>
            <a:r>
              <a:rPr lang="en-US" i="1" dirty="0">
                <a:effectLst/>
              </a:rPr>
              <a:t>The Intersections of Race and Masculinity in Fanvids</a:t>
            </a:r>
            <a:endParaRPr lang="en-US" dirty="0"/>
          </a:p>
        </p:txBody>
      </p:sp>
      <p:sp>
        <p:nvSpPr>
          <p:cNvPr id="3" name="Subtitle 2"/>
          <p:cNvSpPr>
            <a:spLocks noGrp="1"/>
          </p:cNvSpPr>
          <p:nvPr>
            <p:ph type="subTitle" idx="1"/>
          </p:nvPr>
        </p:nvSpPr>
        <p:spPr/>
        <p:txBody>
          <a:bodyPr>
            <a:normAutofit fontScale="77500" lnSpcReduction="20000"/>
          </a:bodyPr>
          <a:lstStyle/>
          <a:p>
            <a:r>
              <a:rPr lang="en-US" dirty="0"/>
              <a:t>Kristi Brownfield</a:t>
            </a:r>
          </a:p>
          <a:p>
            <a:r>
              <a:rPr lang="en-US" dirty="0"/>
              <a:t>Northern State University</a:t>
            </a:r>
          </a:p>
          <a:p>
            <a:r>
              <a:rPr lang="en-US" dirty="0"/>
              <a:t>MSS 2016</a:t>
            </a:r>
          </a:p>
        </p:txBody>
      </p:sp>
    </p:spTree>
    <p:extLst>
      <p:ext uri="{BB962C8B-B14F-4D97-AF65-F5344CB8AC3E}">
        <p14:creationId xmlns:p14="http://schemas.microsoft.com/office/powerpoint/2010/main" val="1286275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normAutofit lnSpcReduction="10000"/>
          </a:bodyPr>
          <a:lstStyle/>
          <a:p>
            <a:r>
              <a:rPr lang="en-US" dirty="0"/>
              <a:t>Fandom: portmanteau of the words “fan” and “kingdom,” refers specifically to a community of fans (usually connected and interacting online)</a:t>
            </a:r>
          </a:p>
          <a:p>
            <a:r>
              <a:rPr lang="en-US" dirty="0"/>
              <a:t>Canon: taken from literary theory and used regularly in fandom; within fandom, the “canon” is the original media sources</a:t>
            </a:r>
          </a:p>
          <a:p>
            <a:pPr lvl="1"/>
            <a:r>
              <a:rPr lang="en-US" dirty="0"/>
              <a:t>Like in literature, what is constituted as “canon” is arbitrary</a:t>
            </a:r>
          </a:p>
          <a:p>
            <a:r>
              <a:rPr lang="en-US" dirty="0"/>
              <a:t>Fanvid: when fans take clips/images from a visual media source (i.e., movies, TV), set them to music, and create a new narrative through this combination</a:t>
            </a:r>
          </a:p>
        </p:txBody>
      </p:sp>
    </p:spTree>
    <p:extLst>
      <p:ext uri="{BB962C8B-B14F-4D97-AF65-F5344CB8AC3E}">
        <p14:creationId xmlns:p14="http://schemas.microsoft.com/office/powerpoint/2010/main" val="296279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Data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86108920"/>
              </p:ext>
            </p:extLst>
          </p:nvPr>
        </p:nvGraphicFramePr>
        <p:xfrm>
          <a:off x="863600" y="2489200"/>
          <a:ext cx="6346824" cy="1752600"/>
        </p:xfrm>
        <a:graphic>
          <a:graphicData uri="http://schemas.openxmlformats.org/drawingml/2006/table">
            <a:tbl>
              <a:tblPr firstRow="1" bandRow="1">
                <a:tableStyleId>{5C22544A-7EE6-4342-B048-85BDC9FD1C3A}</a:tableStyleId>
              </a:tblPr>
              <a:tblGrid>
                <a:gridCol w="1586706">
                  <a:extLst>
                    <a:ext uri="{9D8B030D-6E8A-4147-A177-3AD203B41FA5}">
                      <a16:colId xmlns:a16="http://schemas.microsoft.com/office/drawing/2014/main" val="20000"/>
                    </a:ext>
                  </a:extLst>
                </a:gridCol>
                <a:gridCol w="1586706">
                  <a:extLst>
                    <a:ext uri="{9D8B030D-6E8A-4147-A177-3AD203B41FA5}">
                      <a16:colId xmlns:a16="http://schemas.microsoft.com/office/drawing/2014/main" val="20001"/>
                    </a:ext>
                  </a:extLst>
                </a:gridCol>
                <a:gridCol w="1586706">
                  <a:extLst>
                    <a:ext uri="{9D8B030D-6E8A-4147-A177-3AD203B41FA5}">
                      <a16:colId xmlns:a16="http://schemas.microsoft.com/office/drawing/2014/main" val="20002"/>
                    </a:ext>
                  </a:extLst>
                </a:gridCol>
                <a:gridCol w="1586706">
                  <a:extLst>
                    <a:ext uri="{9D8B030D-6E8A-4147-A177-3AD203B41FA5}">
                      <a16:colId xmlns:a16="http://schemas.microsoft.com/office/drawing/2014/main" val="20003"/>
                    </a:ext>
                  </a:extLst>
                </a:gridCol>
              </a:tblGrid>
              <a:tr h="370840">
                <a:tc>
                  <a:txBody>
                    <a:bodyPr/>
                    <a:lstStyle/>
                    <a:p>
                      <a:r>
                        <a:rPr lang="en-US" dirty="0"/>
                        <a:t>Fandom</a:t>
                      </a:r>
                    </a:p>
                  </a:txBody>
                  <a:tcPr marL="70520" marR="70520"/>
                </a:tc>
                <a:tc>
                  <a:txBody>
                    <a:bodyPr/>
                    <a:lstStyle/>
                    <a:p>
                      <a:r>
                        <a:rPr lang="en-US" dirty="0"/>
                        <a:t>Years Posted</a:t>
                      </a:r>
                    </a:p>
                  </a:txBody>
                  <a:tcPr marL="70520" marR="70520"/>
                </a:tc>
                <a:tc>
                  <a:txBody>
                    <a:bodyPr/>
                    <a:lstStyle/>
                    <a:p>
                      <a:r>
                        <a:rPr lang="en-US" dirty="0"/>
                        <a:t>Fanvids</a:t>
                      </a:r>
                    </a:p>
                  </a:txBody>
                  <a:tcPr marL="70520" marR="70520"/>
                </a:tc>
                <a:tc>
                  <a:txBody>
                    <a:bodyPr/>
                    <a:lstStyle/>
                    <a:p>
                      <a:r>
                        <a:rPr lang="en-US" dirty="0"/>
                        <a:t>Comments</a:t>
                      </a:r>
                    </a:p>
                  </a:txBody>
                  <a:tcPr marL="70520" marR="70520"/>
                </a:tc>
                <a:extLst>
                  <a:ext uri="{0D108BD9-81ED-4DB2-BD59-A6C34878D82A}">
                    <a16:rowId xmlns:a16="http://schemas.microsoft.com/office/drawing/2014/main" val="10000"/>
                  </a:ext>
                </a:extLst>
              </a:tr>
              <a:tr h="370840">
                <a:tc>
                  <a:txBody>
                    <a:bodyPr/>
                    <a:lstStyle/>
                    <a:p>
                      <a:r>
                        <a:rPr lang="en-US" dirty="0"/>
                        <a:t>Supernatural (SPN)</a:t>
                      </a:r>
                    </a:p>
                  </a:txBody>
                  <a:tcPr marL="70520" marR="70520"/>
                </a:tc>
                <a:tc>
                  <a:txBody>
                    <a:bodyPr/>
                    <a:lstStyle/>
                    <a:p>
                      <a:r>
                        <a:rPr lang="en-US" dirty="0"/>
                        <a:t>2005-2010</a:t>
                      </a:r>
                    </a:p>
                  </a:txBody>
                  <a:tcPr marL="70520" marR="70520"/>
                </a:tc>
                <a:tc>
                  <a:txBody>
                    <a:bodyPr/>
                    <a:lstStyle/>
                    <a:p>
                      <a:r>
                        <a:rPr lang="en-US" dirty="0"/>
                        <a:t>64</a:t>
                      </a:r>
                    </a:p>
                  </a:txBody>
                  <a:tcPr marL="70520" marR="70520"/>
                </a:tc>
                <a:tc>
                  <a:txBody>
                    <a:bodyPr/>
                    <a:lstStyle/>
                    <a:p>
                      <a:r>
                        <a:rPr lang="en-US" dirty="0"/>
                        <a:t>3640</a:t>
                      </a:r>
                    </a:p>
                  </a:txBody>
                  <a:tcPr marL="70520" marR="70520"/>
                </a:tc>
                <a:extLst>
                  <a:ext uri="{0D108BD9-81ED-4DB2-BD59-A6C34878D82A}">
                    <a16:rowId xmlns:a16="http://schemas.microsoft.com/office/drawing/2014/main" val="10002"/>
                  </a:ext>
                </a:extLst>
              </a:tr>
              <a:tr h="370840">
                <a:tc>
                  <a:txBody>
                    <a:bodyPr/>
                    <a:lstStyle/>
                    <a:p>
                      <a:r>
                        <a:rPr lang="en-US" dirty="0"/>
                        <a:t>Star Trek (ST)</a:t>
                      </a:r>
                    </a:p>
                  </a:txBody>
                  <a:tcPr marL="70520" marR="70520"/>
                </a:tc>
                <a:tc>
                  <a:txBody>
                    <a:bodyPr/>
                    <a:lstStyle/>
                    <a:p>
                      <a:r>
                        <a:rPr lang="en-US" dirty="0"/>
                        <a:t>2009-2012</a:t>
                      </a:r>
                    </a:p>
                  </a:txBody>
                  <a:tcPr marL="70520" marR="70520"/>
                </a:tc>
                <a:tc>
                  <a:txBody>
                    <a:bodyPr/>
                    <a:lstStyle/>
                    <a:p>
                      <a:r>
                        <a:rPr lang="en-US" dirty="0"/>
                        <a:t>41</a:t>
                      </a:r>
                    </a:p>
                  </a:txBody>
                  <a:tcPr marL="70520" marR="70520"/>
                </a:tc>
                <a:tc>
                  <a:txBody>
                    <a:bodyPr/>
                    <a:lstStyle/>
                    <a:p>
                      <a:r>
                        <a:rPr lang="en-US" dirty="0"/>
                        <a:t>2869</a:t>
                      </a:r>
                    </a:p>
                  </a:txBody>
                  <a:tcPr marL="70520" marR="70520"/>
                </a:tc>
                <a:extLst>
                  <a:ext uri="{0D108BD9-81ED-4DB2-BD59-A6C34878D82A}">
                    <a16:rowId xmlns:a16="http://schemas.microsoft.com/office/drawing/2014/main" val="10003"/>
                  </a:ext>
                </a:extLst>
              </a:tr>
              <a:tr h="370840">
                <a:tc>
                  <a:txBody>
                    <a:bodyPr/>
                    <a:lstStyle/>
                    <a:p>
                      <a:endParaRPr lang="en-US" dirty="0"/>
                    </a:p>
                  </a:txBody>
                  <a:tcPr marL="70520" marR="70520"/>
                </a:tc>
                <a:tc>
                  <a:txBody>
                    <a:bodyPr/>
                    <a:lstStyle/>
                    <a:p>
                      <a:endParaRPr lang="en-US" dirty="0"/>
                    </a:p>
                  </a:txBody>
                  <a:tcPr marL="70520" marR="70520"/>
                </a:tc>
                <a:tc>
                  <a:txBody>
                    <a:bodyPr/>
                    <a:lstStyle/>
                    <a:p>
                      <a:r>
                        <a:rPr lang="en-US" dirty="0"/>
                        <a:t>105</a:t>
                      </a:r>
                    </a:p>
                  </a:txBody>
                  <a:tcPr marL="70520" marR="70520"/>
                </a:tc>
                <a:tc>
                  <a:txBody>
                    <a:bodyPr/>
                    <a:lstStyle/>
                    <a:p>
                      <a:r>
                        <a:rPr lang="en-US" dirty="0"/>
                        <a:t>6509</a:t>
                      </a:r>
                    </a:p>
                  </a:txBody>
                  <a:tcPr marL="70520" marR="7052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4696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Canon Masculinities</a:t>
            </a:r>
          </a:p>
        </p:txBody>
      </p:sp>
      <p:sp>
        <p:nvSpPr>
          <p:cNvPr id="3" name="Content Placeholder 2"/>
          <p:cNvSpPr>
            <a:spLocks noGrp="1"/>
          </p:cNvSpPr>
          <p:nvPr>
            <p:ph idx="1"/>
          </p:nvPr>
        </p:nvSpPr>
        <p:spPr/>
        <p:txBody>
          <a:bodyPr>
            <a:normAutofit/>
          </a:bodyPr>
          <a:lstStyle/>
          <a:p>
            <a:r>
              <a:rPr lang="en-US" dirty="0"/>
              <a:t>Hegemonic masculinity</a:t>
            </a:r>
          </a:p>
          <a:p>
            <a:pPr lvl="1"/>
            <a:r>
              <a:rPr lang="en-US" dirty="0"/>
              <a:t>Heroic protagonists</a:t>
            </a:r>
          </a:p>
          <a:p>
            <a:pPr lvl="1"/>
            <a:r>
              <a:rPr lang="en-US" dirty="0"/>
              <a:t>Leaders</a:t>
            </a:r>
          </a:p>
          <a:p>
            <a:pPr lvl="1"/>
            <a:r>
              <a:rPr lang="en-US" dirty="0"/>
              <a:t>Frequently assert dominance through violence</a:t>
            </a:r>
          </a:p>
          <a:p>
            <a:pPr lvl="1"/>
            <a:r>
              <a:rPr lang="en-US" dirty="0"/>
              <a:t>Sexually aggressive/promiscuous</a:t>
            </a:r>
          </a:p>
          <a:p>
            <a:pPr lvl="1"/>
            <a:r>
              <a:rPr lang="en-US" dirty="0"/>
              <a:t>Heterosexual</a:t>
            </a:r>
          </a:p>
          <a:p>
            <a:pPr lvl="1"/>
            <a:r>
              <a:rPr lang="en-US" dirty="0"/>
              <a:t>Central characters of canon are, with three exceptions, white</a:t>
            </a:r>
          </a:p>
          <a:p>
            <a:pPr lvl="2"/>
            <a:r>
              <a:rPr lang="en-US" dirty="0"/>
              <a:t>Spock (Star Trek) is coded as biracial as the child of two different species but is played by a white actor</a:t>
            </a:r>
          </a:p>
        </p:txBody>
      </p:sp>
    </p:spTree>
    <p:extLst>
      <p:ext uri="{BB962C8B-B14F-4D97-AF65-F5344CB8AC3E}">
        <p14:creationId xmlns:p14="http://schemas.microsoft.com/office/powerpoint/2010/main" val="145962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Masculinity Rearticulated</a:t>
            </a:r>
          </a:p>
        </p:txBody>
      </p:sp>
      <p:sp>
        <p:nvSpPr>
          <p:cNvPr id="3" name="Content Placeholder 2"/>
          <p:cNvSpPr>
            <a:spLocks noGrp="1"/>
          </p:cNvSpPr>
          <p:nvPr>
            <p:ph idx="1"/>
          </p:nvPr>
        </p:nvSpPr>
        <p:spPr/>
        <p:txBody>
          <a:bodyPr/>
          <a:lstStyle/>
          <a:p>
            <a:r>
              <a:rPr lang="en-US" dirty="0"/>
              <a:t>Despite the appearance of men of color (both as regular cast members and as guest stars), only two characters of color receive primary roles in fanvids</a:t>
            </a:r>
          </a:p>
          <a:p>
            <a:pPr lvl="1"/>
            <a:r>
              <a:rPr lang="en-US" dirty="0"/>
              <a:t>ST: Uhura &amp; Spock (an arguable representation)</a:t>
            </a:r>
          </a:p>
          <a:p>
            <a:r>
              <a:rPr lang="en-US" dirty="0"/>
              <a:t>Two main themes/characterizations of masculinity throughout the sample:</a:t>
            </a:r>
          </a:p>
          <a:p>
            <a:pPr lvl="1"/>
            <a:r>
              <a:rPr lang="en-US" dirty="0"/>
              <a:t>Masculinity as monstrous</a:t>
            </a:r>
          </a:p>
          <a:p>
            <a:pPr lvl="1"/>
            <a:r>
              <a:rPr lang="en-US" dirty="0"/>
              <a:t>Queer masculinity</a:t>
            </a:r>
          </a:p>
        </p:txBody>
      </p:sp>
    </p:spTree>
    <p:extLst>
      <p:ext uri="{BB962C8B-B14F-4D97-AF65-F5344CB8AC3E}">
        <p14:creationId xmlns:p14="http://schemas.microsoft.com/office/powerpoint/2010/main" val="86589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Masculinity as Monstrous</a:t>
            </a:r>
          </a:p>
        </p:txBody>
      </p:sp>
      <p:sp>
        <p:nvSpPr>
          <p:cNvPr id="3" name="Content Placeholder 2"/>
          <p:cNvSpPr>
            <a:spLocks noGrp="1"/>
          </p:cNvSpPr>
          <p:nvPr>
            <p:ph idx="1"/>
          </p:nvPr>
        </p:nvSpPr>
        <p:spPr/>
        <p:txBody>
          <a:bodyPr>
            <a:normAutofit fontScale="92500" lnSpcReduction="20000"/>
          </a:bodyPr>
          <a:lstStyle/>
          <a:p>
            <a:r>
              <a:rPr lang="en-US" dirty="0"/>
              <a:t>Actions that in the canon were “heroic” are recast as “villainous”</a:t>
            </a:r>
          </a:p>
          <a:p>
            <a:pPr lvl="1"/>
            <a:r>
              <a:rPr lang="en-US" dirty="0"/>
              <a:t>SPN: recast as demons, serial killers</a:t>
            </a:r>
          </a:p>
          <a:p>
            <a:pPr lvl="2"/>
            <a:r>
              <a:rPr lang="en-US" dirty="0"/>
              <a:t>Specifically depicting the violence against women in the show as perpetuated by the heroes (rather than “stopped” by them)</a:t>
            </a:r>
          </a:p>
          <a:p>
            <a:pPr lvl="1"/>
            <a:r>
              <a:rPr lang="en-US" dirty="0"/>
              <a:t>ST: warmongering, Kirk only receiving pleasure through causing pain to others</a:t>
            </a:r>
          </a:p>
          <a:p>
            <a:r>
              <a:rPr lang="en-US" dirty="0"/>
              <a:t>Vids reframe hegemonic masculinity in such a way that the qualities “required” are shown in a negative light </a:t>
            </a:r>
          </a:p>
          <a:p>
            <a:r>
              <a:rPr lang="en-US" dirty="0"/>
              <a:t>Comments mentioned a physical reaction to these narratives</a:t>
            </a:r>
          </a:p>
          <a:p>
            <a:pPr lvl="2"/>
            <a:r>
              <a:rPr lang="en-US" dirty="0"/>
              <a:t>““OMG SO FUCKING HOT!!!!!!! / $*^(@&amp;)$_#+_@Q)( No words, just daaaaamn. They are so freaking hot, I can't even fathom. “</a:t>
            </a:r>
          </a:p>
        </p:txBody>
      </p:sp>
    </p:spTree>
    <p:extLst>
      <p:ext uri="{BB962C8B-B14F-4D97-AF65-F5344CB8AC3E}">
        <p14:creationId xmlns:p14="http://schemas.microsoft.com/office/powerpoint/2010/main" val="3969004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Queer Masculinity</a:t>
            </a:r>
          </a:p>
        </p:txBody>
      </p:sp>
      <p:sp>
        <p:nvSpPr>
          <p:cNvPr id="3" name="Content Placeholder 2"/>
          <p:cNvSpPr>
            <a:spLocks noGrp="1"/>
          </p:cNvSpPr>
          <p:nvPr>
            <p:ph idx="1"/>
          </p:nvPr>
        </p:nvSpPr>
        <p:spPr/>
        <p:txBody>
          <a:bodyPr>
            <a:normAutofit lnSpcReduction="10000"/>
          </a:bodyPr>
          <a:lstStyle/>
          <a:p>
            <a:r>
              <a:rPr lang="en-US" dirty="0"/>
              <a:t>The other type were queer (“slash”) narratives</a:t>
            </a:r>
          </a:p>
          <a:p>
            <a:r>
              <a:rPr lang="en-US" dirty="0"/>
              <a:t>Queer as immasculine</a:t>
            </a:r>
          </a:p>
          <a:p>
            <a:pPr lvl="1"/>
            <a:r>
              <a:rPr lang="en-US" dirty="0"/>
              <a:t>Narratives of disempowerment  without the subsequent restorative violence; emotional connection</a:t>
            </a:r>
          </a:p>
          <a:p>
            <a:r>
              <a:rPr lang="en-US" dirty="0"/>
              <a:t>Queer as transgressive</a:t>
            </a:r>
          </a:p>
          <a:p>
            <a:pPr lvl="1"/>
            <a:r>
              <a:rPr lang="en-US" dirty="0"/>
              <a:t>Incest, non-human pairings; still marked as “deviant,” “wrong,” or the “cause of suffering”</a:t>
            </a:r>
          </a:p>
          <a:p>
            <a:r>
              <a:rPr lang="en-US" dirty="0"/>
              <a:t>Topping from below</a:t>
            </a:r>
          </a:p>
          <a:p>
            <a:pPr lvl="1"/>
            <a:r>
              <a:rPr lang="en-US" dirty="0"/>
              <a:t>“Rivalslash”; deliberate disempowerment of white male protagonist (Kirk) while assigning dominance to the subordinate  deuteragonist (Spock)</a:t>
            </a:r>
          </a:p>
        </p:txBody>
      </p:sp>
    </p:spTree>
    <p:extLst>
      <p:ext uri="{BB962C8B-B14F-4D97-AF65-F5344CB8AC3E}">
        <p14:creationId xmlns:p14="http://schemas.microsoft.com/office/powerpoint/2010/main" val="1558781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fontScale="92500" lnSpcReduction="20000"/>
          </a:bodyPr>
          <a:lstStyle/>
          <a:p>
            <a:r>
              <a:rPr lang="en-US" dirty="0"/>
              <a:t>Differences of interpretation of actions</a:t>
            </a:r>
          </a:p>
          <a:p>
            <a:r>
              <a:rPr lang="en-US" dirty="0"/>
              <a:t>Vidders are attempting to recreate their lived experiences as women, in which masculinity is often something to be feared, through the eyes of men; women are not allowed to be the heroes of their own stories</a:t>
            </a:r>
          </a:p>
          <a:p>
            <a:r>
              <a:rPr lang="en-US" dirty="0"/>
              <a:t>Vidders are attempting to reproduce the experience of disempowerment and devaluing of femininity by applying those concepts to masculinity and shaping narratives in which dominant white men experience the lived experiences of disempowerment and devaluation.</a:t>
            </a:r>
          </a:p>
          <a:p>
            <a:r>
              <a:rPr lang="en-US" dirty="0"/>
              <a:t>Vidders are aware of the problematic gender socialization but still reinforce those cultural norms</a:t>
            </a:r>
          </a:p>
        </p:txBody>
      </p:sp>
    </p:spTree>
    <p:extLst>
      <p:ext uri="{BB962C8B-B14F-4D97-AF65-F5344CB8AC3E}">
        <p14:creationId xmlns:p14="http://schemas.microsoft.com/office/powerpoint/2010/main" val="845649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353</TotalTime>
  <Words>529</Words>
  <Application>Microsoft Office PowerPoint</Application>
  <PresentationFormat>On-screen Show (4:3)</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 Boardroom</vt:lpstr>
      <vt:lpstr>White Dudes Boinking: The Intersections of Race and Masculinity in Fanvids</vt:lpstr>
      <vt:lpstr>Terminology</vt:lpstr>
      <vt:lpstr>The Data</vt:lpstr>
      <vt:lpstr>Canon Masculinities</vt:lpstr>
      <vt:lpstr>Masculinity Rearticulated</vt:lpstr>
      <vt:lpstr>Masculinity as Monstrous</vt:lpstr>
      <vt:lpstr>Queer Masculinity</vt:lpstr>
      <vt:lpstr>Conclusions</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Only Fun When It Hurts”: The Acceptance of Sexualized Violence in Fandom</dc:title>
  <dc:creator>verstehen</dc:creator>
  <cp:lastModifiedBy>Kristi Brownfield</cp:lastModifiedBy>
  <cp:revision>21</cp:revision>
  <dcterms:created xsi:type="dcterms:W3CDTF">2015-03-26T23:20:01Z</dcterms:created>
  <dcterms:modified xsi:type="dcterms:W3CDTF">2016-03-24T18:52:07Z</dcterms:modified>
</cp:coreProperties>
</file>