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3" r:id="rId4"/>
    <p:sldId id="257" r:id="rId5"/>
    <p:sldId id="268" r:id="rId6"/>
    <p:sldId id="269" r:id="rId7"/>
    <p:sldId id="26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A4543-30AF-4771-A8E8-9434F6DB9654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329BE-F4D5-4FB6-B68F-7F2827F1B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74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800354-D15A-4410-86BE-90732DAEDC76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17C8A4-19E3-46FD-930F-813557D07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7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7C8A4-19E3-46FD-930F-813557D07C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1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1A830-E641-4AFC-B466-6F9B916E7BE4}" type="datetime1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F31C-3A16-42EB-B90B-6B1BB6C0ABFD}" type="datetime1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DEBF-752C-44E0-AFE3-3D976B3253AF}" type="datetime1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DF08-4C26-4957-AB89-60F16B251038}" type="datetime1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E694-BB23-4B12-B958-459B7D01AE34}" type="datetime1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61DC-7D63-41B4-AB69-79E7ABC94171}" type="datetime1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5C8-F403-453B-A2D9-4E724A8858C7}" type="datetime1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B11-88AB-4949-B189-93B698D87AA7}" type="datetime1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1EFA-17A5-47B3-AA87-03CEC4E92774}" type="datetime1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1AE2-2B8D-4C2B-A43C-77CBC0E92D85}" type="datetime1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E011-9FD3-4ADA-BB9D-F77716E068EE}" type="datetime1">
              <a:rPr lang="en-US" smtClean="0"/>
              <a:t>12/14/2017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A10EF9F-13FB-4650-BFF2-1FCF043BD37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9FEF927-82BD-4A31-A680-F0897F478C4C}" type="datetime1">
              <a:rPr lang="en-US" smtClean="0"/>
              <a:t>12/14/2017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5400"/>
            <a:ext cx="8441140" cy="5181600"/>
          </a:xfrm>
        </p:spPr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GRINDHOUSE AND GIRL GANGS: THE GLOBALIZATION OF WOMEN’S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VIOLENCE IN FRINGE FILMS</a:t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Kristi Brownfield</a:t>
            </a:r>
            <a:b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Gregory </a:t>
            </a:r>
            <a:r>
              <a:rPr lang="en-US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DePies</a:t>
            </a: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Courtney A. Waid-Lindberg</a:t>
            </a:r>
            <a:b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Northern State University</a:t>
            </a:r>
            <a:b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66</a:t>
            </a:r>
            <a:r>
              <a:rPr lang="en-US" sz="2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Annual Meeting of the Society for the Study of Social Problems</a:t>
            </a:r>
            <a:b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Seattle, Washington</a:t>
            </a:r>
            <a:b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August, 2016</a:t>
            </a:r>
            <a:endParaRPr lang="en-US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OVERVIEW OF RESEARCH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9031"/>
            <a:ext cx="7620000" cy="495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Narrow" panose="020B0606020202030204" pitchFamily="34" charset="0"/>
              </a:rPr>
              <a:t>Key research questions: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How is violence, especially violence committed by girls and women, conceptualized in the media cross-culturally?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In what ways can comparisons across time (1970s vs. today) and culture (U.S. vs. Japan) help us better understand the current normalization of female-perpetrated violence within media?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How are representations of gender roles reflected cross-culturally, and do we see evidence of cultural overlap or cultural divergence over time within media?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In what ways do these “fringe films” reflect or reject the cultural values and ideologies of the cultures that produced them?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14400"/>
          </a:xfrm>
        </p:spPr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METHOD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 smtClean="0">
                <a:latin typeface="Arial Narrow" panose="020B0606020202030204" pitchFamily="34" charset="0"/>
              </a:rPr>
              <a:t>Content analysis of 20 films; 5 within each subset</a:t>
            </a:r>
          </a:p>
          <a:p>
            <a:pPr lvl="1"/>
            <a:r>
              <a:rPr lang="en-US" sz="2900" dirty="0" smtClean="0">
                <a:latin typeface="Arial Narrow" panose="020B0606020202030204" pitchFamily="34" charset="0"/>
              </a:rPr>
              <a:t>Film list was curated from multiple “best of” lists regarding exploitation films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Delinquent Girl Boss: Worthless to Confess (1971,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Female Prisoner #701: Scorpion (1972,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The Last House on the Left (1972,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Rica (1972,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err="1" smtClean="0">
                <a:latin typeface="Arial Narrow" panose="020B0606020202030204" pitchFamily="34" charset="0"/>
              </a:rPr>
              <a:t>Coffy</a:t>
            </a:r>
            <a:r>
              <a:rPr lang="en-US" sz="2600" dirty="0" smtClean="0">
                <a:latin typeface="Arial Narrow" panose="020B0606020202030204" pitchFamily="34" charset="0"/>
              </a:rPr>
              <a:t> (1973,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Terrifying Girls’ High School: Lynch Law Classroom (1973,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Foxy Brown (1974,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Sex and Fury (1974,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Texas Chainsaw Massacre (1974,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The Lady in Red (1979,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Battle Royale (2000,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Kill Bill vol. 1 &amp; 2 (2003-2004,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The Devil’s Rejects (2005,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Sin City (2005,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Grindhouse (2007,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Tokyo Gore Police (2008,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Hard Revenge Milly: Bloody Battle (2009,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Gothic and Lolita Psycho (2010, JP)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Machete (2010, U.S.)</a:t>
            </a:r>
          </a:p>
          <a:p>
            <a:pPr marL="1234440" lvl="2" indent="-457200">
              <a:buFont typeface="+mj-lt"/>
              <a:buAutoNum type="arabicPeriod"/>
            </a:pPr>
            <a:r>
              <a:rPr lang="en-US" sz="2600" dirty="0" smtClean="0">
                <a:latin typeface="Arial Narrow" panose="020B0606020202030204" pitchFamily="34" charset="0"/>
              </a:rPr>
              <a:t>Dead Sushi (2012, JP)</a:t>
            </a:r>
          </a:p>
          <a:p>
            <a:pPr marL="114300" indent="0">
              <a:buNone/>
            </a:pPr>
            <a:endParaRPr lang="en-US" sz="2600" dirty="0" smtClean="0">
              <a:latin typeface="Arial Narrow" panose="020B0606020202030204" pitchFamily="34" charset="0"/>
            </a:endParaRPr>
          </a:p>
          <a:p>
            <a:pPr marL="114300" indent="0">
              <a:buNone/>
            </a:pPr>
            <a:endParaRPr lang="en-US" sz="2600" dirty="0" smtClean="0">
              <a:latin typeface="Arial Narrow" panose="020B0606020202030204" pitchFamily="34" charset="0"/>
            </a:endParaRPr>
          </a:p>
          <a:p>
            <a:pPr marL="114300" indent="0"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4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066800"/>
          </a:xfrm>
        </p:spPr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FINDINGS:  COMMON THEMES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458200" cy="5562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3000" dirty="0" smtClean="0">
                <a:latin typeface="Arial Narrow" pitchFamily="34" charset="0"/>
              </a:rPr>
              <a:t>Violence does not have a gendered or sexualized component across all four subsets</a:t>
            </a:r>
          </a:p>
          <a:p>
            <a:pPr>
              <a:lnSpc>
                <a:spcPct val="90000"/>
              </a:lnSpc>
            </a:pPr>
            <a:r>
              <a:rPr lang="en-US" altLang="en-US" sz="3000" dirty="0" smtClean="0">
                <a:latin typeface="Arial Narrow" pitchFamily="34" charset="0"/>
              </a:rPr>
              <a:t>What is the place of violence in society?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latin typeface="Arial Narrow" pitchFamily="34" charset="0"/>
              </a:rPr>
              <a:t>Two opposing views, at times simultaneously present:</a:t>
            </a:r>
          </a:p>
          <a:p>
            <a:pPr marL="1291590" lvl="2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 smtClean="0">
                <a:latin typeface="Arial Narrow" pitchFamily="34" charset="0"/>
              </a:rPr>
              <a:t>Women should not have to resort to violence</a:t>
            </a:r>
          </a:p>
          <a:p>
            <a:pPr marL="1291590" lvl="2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en-US" sz="2600" dirty="0" smtClean="0">
                <a:latin typeface="Arial Narrow" pitchFamily="34" charset="0"/>
              </a:rPr>
              <a:t>Violent women are “cool” and should be respected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latin typeface="Arial Narrow" pitchFamily="34" charset="0"/>
              </a:rPr>
              <a:t>Violence is a means to an end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latin typeface="Arial Narrow" pitchFamily="34" charset="0"/>
              </a:rPr>
              <a:t>Violence is restorative in a society where morality has primacy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latin typeface="Arial Narrow" pitchFamily="34" charset="0"/>
              </a:rPr>
              <a:t>Social systems are corrupt and/or incompetent; violence is a natural response to this imbalance</a:t>
            </a:r>
            <a:endParaRPr lang="en-US" altLang="en-US" sz="2800" dirty="0">
              <a:latin typeface="Arial Narrow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5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FINDINGS:  THEME DIFFERENTIATION BY TIME PERIOD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Narrow" panose="020B0606020202030204" pitchFamily="34" charset="0"/>
              </a:rPr>
              <a:t>1970s: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Violence creates communities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Women are motivated to be violent because:</a:t>
            </a:r>
          </a:p>
          <a:p>
            <a:pPr lvl="2"/>
            <a:r>
              <a:rPr lang="en-US" sz="2200" dirty="0" smtClean="0">
                <a:latin typeface="Arial Narrow" panose="020B0606020202030204" pitchFamily="34" charset="0"/>
              </a:rPr>
              <a:t>Social systems are corrupt</a:t>
            </a:r>
          </a:p>
          <a:p>
            <a:pPr lvl="2"/>
            <a:r>
              <a:rPr lang="en-US" sz="2200" dirty="0" smtClean="0">
                <a:latin typeface="Arial Narrow" panose="020B0606020202030204" pitchFamily="34" charset="0"/>
              </a:rPr>
              <a:t>Women are harmed/co-opted by corruption (often related to their romantic/sexual relations with men), and resist such corruption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The threat of sexual assault is not sufficient to lead the female to violence</a:t>
            </a:r>
          </a:p>
          <a:p>
            <a:r>
              <a:rPr lang="en-US" sz="2800" dirty="0" smtClean="0">
                <a:latin typeface="Arial Narrow" panose="020B0606020202030204" pitchFamily="34" charset="0"/>
              </a:rPr>
              <a:t>2000s:</a:t>
            </a:r>
          </a:p>
          <a:p>
            <a:pPr lvl="1"/>
            <a:r>
              <a:rPr lang="en-US" sz="2400" dirty="0" smtClean="0">
                <a:latin typeface="Arial Narrow" panose="020B0606020202030204" pitchFamily="34" charset="0"/>
              </a:rPr>
              <a:t>Women augment their bodies; males are deformed/diseased</a:t>
            </a:r>
          </a:p>
          <a:p>
            <a:pPr lvl="2"/>
            <a:r>
              <a:rPr lang="en-US" sz="2200" dirty="0" smtClean="0">
                <a:latin typeface="Arial Narrow" panose="020B0606020202030204" pitchFamily="34" charset="0"/>
              </a:rPr>
              <a:t>Augmentation will increase a female’s propensity for violence and her skill in carrying it out</a:t>
            </a:r>
            <a:endParaRPr lang="en-US" sz="22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50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FINDINGS:  THEME DIFFERENTIATION BY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PLACE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480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Narrow" panose="020B0606020202030204" pitchFamily="34" charset="0"/>
              </a:rPr>
              <a:t>Japan:</a:t>
            </a:r>
          </a:p>
          <a:p>
            <a:pPr lvl="1"/>
            <a:r>
              <a:rPr lang="en-US" sz="2600" dirty="0">
                <a:latin typeface="Arial Narrow" panose="020B0606020202030204" pitchFamily="34" charset="0"/>
              </a:rPr>
              <a:t>A</a:t>
            </a:r>
            <a:r>
              <a:rPr lang="en-US" sz="2600" dirty="0" smtClean="0">
                <a:latin typeface="Arial Narrow" panose="020B0606020202030204" pitchFamily="34" charset="0"/>
              </a:rPr>
              <a:t>uthorities in the films from the 1970s are often upheld and viewed as entities to be respected; in the 2000s, authorities are problematic</a:t>
            </a:r>
            <a:endParaRPr lang="en-US" sz="2400" dirty="0" smtClean="0">
              <a:latin typeface="Arial Narrow" panose="020B0606020202030204" pitchFamily="34" charset="0"/>
            </a:endParaRPr>
          </a:p>
          <a:p>
            <a:pPr lvl="1"/>
            <a:r>
              <a:rPr lang="en-US" sz="2600" dirty="0" smtClean="0">
                <a:latin typeface="Arial Narrow" panose="020B0606020202030204" pitchFamily="34" charset="0"/>
              </a:rPr>
              <a:t>Criminalized behaviors profiled/highlighted are often sexualized and violent in nature (i.e., human trafficking)</a:t>
            </a:r>
          </a:p>
          <a:p>
            <a:r>
              <a:rPr lang="en-US" sz="2800" dirty="0" smtClean="0">
                <a:latin typeface="Arial Narrow" panose="020B0606020202030204" pitchFamily="34" charset="0"/>
              </a:rPr>
              <a:t>U.S.:</a:t>
            </a:r>
          </a:p>
          <a:p>
            <a:pPr lvl="1"/>
            <a:r>
              <a:rPr lang="en-US" sz="2600" dirty="0" smtClean="0">
                <a:latin typeface="Arial Narrow" panose="020B0606020202030204" pitchFamily="34" charset="0"/>
              </a:rPr>
              <a:t>Criminalized behaviors profiled/highlighted are often non-violent (i.e., drug-related behavior)</a:t>
            </a:r>
          </a:p>
          <a:p>
            <a:pPr lvl="1"/>
            <a:r>
              <a:rPr lang="en-US" sz="2600" dirty="0" smtClean="0">
                <a:latin typeface="Arial Narrow" panose="020B0606020202030204" pitchFamily="34" charset="0"/>
              </a:rPr>
              <a:t>More pronounced gender differentiation in the tools used to engage in violence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36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PRELIMINARY CONCLUSIONS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 Narrow" panose="020B0606020202030204" pitchFamily="34" charset="0"/>
              </a:rPr>
              <a:t>Far more distinctions in terms of tone, problematizing of social structures/systems, and the way violence is justified between the U.S. and Japan in the 1970s compared to more modern releases</a:t>
            </a:r>
          </a:p>
          <a:p>
            <a:r>
              <a:rPr lang="en-US" sz="2400" dirty="0" smtClean="0">
                <a:latin typeface="Arial Narrow" panose="020B0606020202030204" pitchFamily="34" charset="0"/>
              </a:rPr>
              <a:t>There is a similar bifurcation in terms of the </a:t>
            </a:r>
            <a:r>
              <a:rPr lang="en-US" sz="2400" dirty="0" err="1" smtClean="0">
                <a:latin typeface="Arial Narrow" panose="020B0606020202030204" pitchFamily="34" charset="0"/>
              </a:rPr>
              <a:t>sexualization</a:t>
            </a:r>
            <a:r>
              <a:rPr lang="en-US" sz="2400" dirty="0" smtClean="0">
                <a:latin typeface="Arial Narrow" panose="020B0606020202030204" pitchFamily="34" charset="0"/>
              </a:rPr>
              <a:t> of violence between the two cultures that narrows in the modern films</a:t>
            </a:r>
          </a:p>
          <a:p>
            <a:r>
              <a:rPr lang="en-US" sz="2400" dirty="0" smtClean="0">
                <a:latin typeface="Arial Narrow" panose="020B0606020202030204" pitchFamily="34" charset="0"/>
              </a:rPr>
              <a:t>There are far more distinct visual and narrative indicators that the perpetrator of violence is a woman in the U.S. films (both past and present) compared to the Japanese films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Japanese films largely code violence as gender neutral in the 1970s, but movies in the present show more signs of gender-coded violence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EF9F-13FB-4650-BFF2-1FCF043BD3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31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338</TotalTime>
  <Words>670</Words>
  <Application>Microsoft Office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Cambria</vt:lpstr>
      <vt:lpstr>Adjacency</vt:lpstr>
      <vt:lpstr>    GRINDHOUSE AND GIRL GANGS: THE GLOBALIZATION OF WOMEN’S VIOLENCE IN FRINGE FILMS  Kristi Brownfield Gregory DePies Courtney A. Waid-Lindberg Northern State University  66th Annual Meeting of the Society for the Study of Social Problems Seattle, Washington August, 2016</vt:lpstr>
      <vt:lpstr>OVERVIEW OF RESEARCH</vt:lpstr>
      <vt:lpstr>METHOD</vt:lpstr>
      <vt:lpstr>FINDINGS:  COMMON THEMES</vt:lpstr>
      <vt:lpstr>FINDINGS:  THEME DIFFERENTIATION BY TIME PERIOD</vt:lpstr>
      <vt:lpstr>FINDINGS:  THEME DIFFERENTIATION BY PLACE</vt:lpstr>
      <vt:lpstr>PRELIMINARY 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</dc:creator>
  <cp:lastModifiedBy>Brownfield, Kristi A</cp:lastModifiedBy>
  <cp:revision>27</cp:revision>
  <cp:lastPrinted>2016-09-08T03:37:38Z</cp:lastPrinted>
  <dcterms:created xsi:type="dcterms:W3CDTF">2015-05-07T03:42:01Z</dcterms:created>
  <dcterms:modified xsi:type="dcterms:W3CDTF">2017-12-14T17:09:22Z</dcterms:modified>
</cp:coreProperties>
</file>