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0" r:id="rId3"/>
    <p:sldId id="271" r:id="rId4"/>
    <p:sldId id="273" r:id="rId5"/>
    <p:sldId id="257" r:id="rId6"/>
    <p:sldId id="274" r:id="rId7"/>
    <p:sldId id="263" r:id="rId8"/>
    <p:sldId id="282" r:id="rId9"/>
    <p:sldId id="261" r:id="rId10"/>
    <p:sldId id="262" r:id="rId11"/>
    <p:sldId id="277" r:id="rId12"/>
    <p:sldId id="283" r:id="rId13"/>
    <p:sldId id="280" r:id="rId14"/>
    <p:sldId id="264" r:id="rId15"/>
    <p:sldId id="266"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9933"/>
    <a:srgbClr val="FF9900"/>
    <a:srgbClr val="FFCC99"/>
    <a:srgbClr val="99FF99"/>
    <a:srgbClr val="FFFF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4" d="100"/>
          <a:sy n="74" d="100"/>
        </p:scale>
        <p:origin x="4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3C77B-D6AD-4EB8-8FB4-91835EEC6B91}" type="datetimeFigureOut">
              <a:rPr lang="en-US" smtClean="0"/>
              <a:t>10/25/2017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941A7-D9F6-40A2-BB1A-AD80EF866D3B}" type="slidenum">
              <a:rPr lang="en-US" smtClean="0"/>
              <a:t>‹#›</a:t>
            </a:fld>
            <a:endParaRPr lang="en-US"/>
          </a:p>
        </p:txBody>
      </p:sp>
    </p:spTree>
    <p:extLst>
      <p:ext uri="{BB962C8B-B14F-4D97-AF65-F5344CB8AC3E}">
        <p14:creationId xmlns:p14="http://schemas.microsoft.com/office/powerpoint/2010/main" val="55814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E219A2-3E09-4254-9ECE-55C82BC51AB4}"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0CC93E7-DD9F-457E-A385-D83A18ED4E2E}" type="slidenum">
              <a:rPr lang="en-US" smtClean="0"/>
              <a:t>‹#›</a:t>
            </a:fld>
            <a:endParaRPr lang="en-US"/>
          </a:p>
        </p:txBody>
      </p:sp>
    </p:spTree>
    <p:extLst>
      <p:ext uri="{BB962C8B-B14F-4D97-AF65-F5344CB8AC3E}">
        <p14:creationId xmlns:p14="http://schemas.microsoft.com/office/powerpoint/2010/main" val="2184350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2FE85-BA63-43DF-B5DD-C203E23D876C}"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280195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F3EA13-74DB-4D73-AD8E-6DC06640AAA5}"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1161227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EF0CAF-CF35-4F7B-AFA1-3351C6A5C4C9}"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1157556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3B857E4E-40E8-4AEF-9B4B-27F4CB7408C7}" type="datetime1">
              <a:rPr lang="en-US" smtClean="0"/>
              <a:t>10/25/2017</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0CC93E7-DD9F-457E-A385-D83A18ED4E2E}" type="slidenum">
              <a:rPr lang="en-US" smtClean="0"/>
              <a:t>‹#›</a:t>
            </a:fld>
            <a:endParaRPr lang="en-US"/>
          </a:p>
        </p:txBody>
      </p:sp>
    </p:spTree>
    <p:extLst>
      <p:ext uri="{BB962C8B-B14F-4D97-AF65-F5344CB8AC3E}">
        <p14:creationId xmlns:p14="http://schemas.microsoft.com/office/powerpoint/2010/main" val="152183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874F2E-5B51-4F4F-8A58-38D23CA87D45}" type="datetime1">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10140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A5A04A-71AB-4D61-AAF4-D0AED13C29FF}" type="datetime1">
              <a:rPr lang="en-US" smtClean="0"/>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354050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E488C0-8718-491F-B928-540AE7A5A80E}" type="datetime1">
              <a:rPr lang="en-US" smtClean="0"/>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313070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0E6E0-E288-4009-A461-C78D8D18BC6F}" type="datetime1">
              <a:rPr lang="en-US" smtClean="0"/>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183280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68CB2B1-B0A0-4468-90D7-FB1CD2D82550}" type="datetime1">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2871907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4CD2570-8537-453A-9282-6F5273D2D656}" type="datetime1">
              <a:rPr lang="en-US" smtClean="0"/>
              <a:t>10/25/2017</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0CC93E7-DD9F-457E-A385-D83A18ED4E2E}" type="slidenum">
              <a:rPr lang="en-US" smtClean="0"/>
              <a:t>‹#›</a:t>
            </a:fld>
            <a:endParaRPr lang="en-US"/>
          </a:p>
        </p:txBody>
      </p:sp>
    </p:spTree>
    <p:extLst>
      <p:ext uri="{BB962C8B-B14F-4D97-AF65-F5344CB8AC3E}">
        <p14:creationId xmlns:p14="http://schemas.microsoft.com/office/powerpoint/2010/main" val="227300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388B9D6-B184-4718-9F9A-C605370FA409}" type="datetime1">
              <a:rPr lang="en-US" smtClean="0"/>
              <a:t>10/25/2017</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0CC93E7-DD9F-457E-A385-D83A18ED4E2E}" type="slidenum">
              <a:rPr lang="en-US" smtClean="0"/>
              <a:t>‹#›</a:t>
            </a:fld>
            <a:endParaRPr lang="en-US"/>
          </a:p>
        </p:txBody>
      </p:sp>
    </p:spTree>
    <p:extLst>
      <p:ext uri="{BB962C8B-B14F-4D97-AF65-F5344CB8AC3E}">
        <p14:creationId xmlns:p14="http://schemas.microsoft.com/office/powerpoint/2010/main" val="7617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manoa.hawaii.edu/assessment/resources/rubrics/InterculturalKnowledge_valu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swXDy4xoD8M&amp;list=PL65A351C802E912A3&amp;index=1&amp;feature=plpp_vide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dirty="0" smtClean="0"/>
              <a:t>Thinking about Assessment in a programmatic way</a:t>
            </a:r>
            <a:endParaRPr lang="en-US" sz="7200" dirty="0"/>
          </a:p>
        </p:txBody>
      </p:sp>
      <p:sp>
        <p:nvSpPr>
          <p:cNvPr id="3" name="Subtitle 2"/>
          <p:cNvSpPr>
            <a:spLocks noGrp="1"/>
          </p:cNvSpPr>
          <p:nvPr>
            <p:ph type="subTitle" idx="1"/>
          </p:nvPr>
        </p:nvSpPr>
        <p:spPr>
          <a:xfrm>
            <a:off x="1069848" y="4389120"/>
            <a:ext cx="7891272" cy="1730326"/>
          </a:xfrm>
        </p:spPr>
        <p:txBody>
          <a:bodyPr>
            <a:normAutofit lnSpcReduction="10000"/>
          </a:bodyPr>
          <a:lstStyle/>
          <a:p>
            <a:r>
              <a:rPr lang="en-US" sz="2400" dirty="0" smtClean="0"/>
              <a:t>GPSA, October 2017</a:t>
            </a:r>
          </a:p>
          <a:p>
            <a:r>
              <a:rPr lang="en-US" sz="2400" dirty="0" smtClean="0"/>
              <a:t>Cindy Aamlid, SMSU</a:t>
            </a:r>
          </a:p>
          <a:p>
            <a:r>
              <a:rPr lang="en-US" sz="2400" dirty="0" smtClean="0"/>
              <a:t>Kristi Brownfield, Northern State</a:t>
            </a:r>
          </a:p>
          <a:p>
            <a:r>
              <a:rPr lang="en-US" sz="2400" dirty="0" smtClean="0"/>
              <a:t>Courtney Waid-Lindberg, Northern State</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29337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Vs Assessment</a:t>
            </a:r>
            <a:endParaRPr lang="en-US" dirty="0"/>
          </a:p>
        </p:txBody>
      </p:sp>
      <p:sp>
        <p:nvSpPr>
          <p:cNvPr id="5" name="Content Placeholder 4"/>
          <p:cNvSpPr>
            <a:spLocks noGrp="1"/>
          </p:cNvSpPr>
          <p:nvPr>
            <p:ph sz="half" idx="1"/>
          </p:nvPr>
        </p:nvSpPr>
        <p:spPr/>
        <p:txBody>
          <a:bodyPr>
            <a:normAutofit lnSpcReduction="10000"/>
          </a:bodyPr>
          <a:lstStyle/>
          <a:p>
            <a:pPr marL="0" indent="0">
              <a:buNone/>
            </a:pPr>
            <a:r>
              <a:rPr lang="en-US" sz="2800" dirty="0" smtClean="0"/>
              <a:t>Grading</a:t>
            </a:r>
          </a:p>
          <a:p>
            <a:r>
              <a:rPr lang="en-US" sz="2800" dirty="0" smtClean="0"/>
              <a:t>Focuses on an individual student</a:t>
            </a:r>
          </a:p>
          <a:p>
            <a:r>
              <a:rPr lang="en-US" sz="2800" dirty="0" smtClean="0"/>
              <a:t>Criteria may differ from  assessment criteria…</a:t>
            </a:r>
          </a:p>
          <a:p>
            <a:pPr lvl="1"/>
            <a:r>
              <a:rPr lang="en-US" sz="2600" dirty="0" smtClean="0"/>
              <a:t>Sentence structure</a:t>
            </a:r>
          </a:p>
          <a:p>
            <a:pPr lvl="1"/>
            <a:r>
              <a:rPr lang="en-US" sz="2600" dirty="0" smtClean="0"/>
              <a:t>Presentation skills</a:t>
            </a:r>
          </a:p>
          <a:p>
            <a:pPr lvl="1"/>
            <a:r>
              <a:rPr lang="en-US" sz="2600" dirty="0" smtClean="0"/>
              <a:t>Late assignment penalty</a:t>
            </a:r>
          </a:p>
          <a:p>
            <a:endParaRPr lang="en-US" sz="2400" dirty="0"/>
          </a:p>
        </p:txBody>
      </p:sp>
      <p:sp>
        <p:nvSpPr>
          <p:cNvPr id="6" name="Content Placeholder 5"/>
          <p:cNvSpPr>
            <a:spLocks noGrp="1"/>
          </p:cNvSpPr>
          <p:nvPr>
            <p:ph sz="half" idx="2"/>
          </p:nvPr>
        </p:nvSpPr>
        <p:spPr/>
        <p:txBody>
          <a:bodyPr>
            <a:normAutofit lnSpcReduction="10000"/>
          </a:bodyPr>
          <a:lstStyle/>
          <a:p>
            <a:pPr marL="0" indent="0">
              <a:buNone/>
            </a:pPr>
            <a:r>
              <a:rPr lang="en-US" sz="2800" dirty="0" smtClean="0"/>
              <a:t>Assessment</a:t>
            </a:r>
          </a:p>
          <a:p>
            <a:r>
              <a:rPr lang="en-US" sz="2800" dirty="0" smtClean="0"/>
              <a:t>Focuses on entire cohort of students</a:t>
            </a:r>
          </a:p>
          <a:p>
            <a:r>
              <a:rPr lang="en-US" sz="2800" dirty="0" smtClean="0"/>
              <a:t>Criteria may differ from grading criteria</a:t>
            </a:r>
          </a:p>
          <a:p>
            <a:r>
              <a:rPr lang="en-US" sz="2800" dirty="0" smtClean="0"/>
              <a:t>What are students learning</a:t>
            </a:r>
          </a:p>
          <a:p>
            <a:r>
              <a:rPr lang="en-US" sz="2800" dirty="0" smtClean="0"/>
              <a:t>What strategy is best for this purpose </a:t>
            </a:r>
          </a:p>
          <a:p>
            <a:pPr marL="274320" lvl="1" indent="0">
              <a:buNone/>
            </a:pPr>
            <a:endParaRPr lang="en-US" sz="2600" dirty="0" smtClean="0"/>
          </a:p>
          <a:p>
            <a:pPr lvl="1"/>
            <a:endParaRPr lang="en-US" sz="2600" dirty="0"/>
          </a:p>
        </p:txBody>
      </p:sp>
      <p:sp>
        <p:nvSpPr>
          <p:cNvPr id="4" name="Footer Placeholder 3"/>
          <p:cNvSpPr>
            <a:spLocks noGrp="1"/>
          </p:cNvSpPr>
          <p:nvPr>
            <p:ph type="ftr" sz="quarter" idx="11"/>
          </p:nvPr>
        </p:nvSpPr>
        <p:spPr>
          <a:xfrm>
            <a:off x="1088136" y="6272784"/>
            <a:ext cx="10040112" cy="365125"/>
          </a:xfrm>
        </p:spPr>
        <p:txBody>
          <a:bodyPr/>
          <a:lstStyle/>
          <a:p>
            <a:r>
              <a:rPr lang="en-US" sz="1600" dirty="0" smtClean="0"/>
              <a:t>CA:  </a:t>
            </a:r>
            <a:r>
              <a:rPr lang="en-US" sz="1600" dirty="0" err="1" smtClean="0"/>
              <a:t>Suskie</a:t>
            </a:r>
            <a:r>
              <a:rPr lang="en-US" sz="1600" dirty="0" smtClean="0"/>
              <a:t>, Linda. 2009. Assessing Student Learning: A Common Sense Guide.  San Francisco: </a:t>
            </a:r>
            <a:r>
              <a:rPr lang="en-US" sz="1600" dirty="0" err="1" smtClean="0"/>
              <a:t>Jossey</a:t>
            </a:r>
            <a:r>
              <a:rPr lang="en-US" sz="1600" dirty="0" smtClean="0"/>
              <a:t>-Bass.</a:t>
            </a:r>
            <a:endParaRPr lang="en-US" sz="1600" dirty="0"/>
          </a:p>
        </p:txBody>
      </p:sp>
    </p:spTree>
    <p:extLst>
      <p:ext uri="{BB962C8B-B14F-4D97-AF65-F5344CB8AC3E}">
        <p14:creationId xmlns:p14="http://schemas.microsoft.com/office/powerpoint/2010/main" val="117152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363256"/>
            <a:ext cx="11352628" cy="889348"/>
          </a:xfrm>
        </p:spPr>
        <p:txBody>
          <a:bodyPr>
            <a:normAutofit/>
          </a:bodyPr>
          <a:lstStyle/>
          <a:p>
            <a:r>
              <a:rPr lang="en-US" dirty="0" smtClean="0"/>
              <a:t>Strategy and Instrument</a:t>
            </a:r>
            <a:endParaRPr lang="en-US" dirty="0"/>
          </a:p>
        </p:txBody>
      </p:sp>
      <p:sp>
        <p:nvSpPr>
          <p:cNvPr id="3" name="Footer Placeholder 2"/>
          <p:cNvSpPr>
            <a:spLocks noGrp="1"/>
          </p:cNvSpPr>
          <p:nvPr>
            <p:ph type="ftr" sz="quarter" idx="11"/>
          </p:nvPr>
        </p:nvSpPr>
        <p:spPr>
          <a:xfrm>
            <a:off x="323557" y="6272784"/>
            <a:ext cx="753681" cy="395302"/>
          </a:xfrm>
        </p:spPr>
        <p:txBody>
          <a:bodyPr/>
          <a:lstStyle/>
          <a:p>
            <a:r>
              <a:rPr lang="en-US" sz="1600" dirty="0" smtClean="0"/>
              <a:t>CA</a:t>
            </a:r>
            <a:endParaRPr lang="en-US" sz="1600" dirty="0"/>
          </a:p>
        </p:txBody>
      </p:sp>
      <p:sp>
        <p:nvSpPr>
          <p:cNvPr id="4" name="Content Placeholder 3"/>
          <p:cNvSpPr>
            <a:spLocks noGrp="1"/>
          </p:cNvSpPr>
          <p:nvPr>
            <p:ph idx="1"/>
          </p:nvPr>
        </p:nvSpPr>
        <p:spPr>
          <a:xfrm>
            <a:off x="739036" y="1478072"/>
            <a:ext cx="10389212" cy="4694128"/>
          </a:xfrm>
        </p:spPr>
        <p:txBody>
          <a:bodyPr>
            <a:normAutofit fontScale="92500" lnSpcReduction="20000"/>
          </a:bodyPr>
          <a:lstStyle/>
          <a:p>
            <a:pPr marL="0" indent="0">
              <a:buNone/>
            </a:pPr>
            <a:r>
              <a:rPr lang="en-US" sz="3000" b="1" dirty="0" smtClean="0"/>
              <a:t>AAC&amp;U VALUE Rubric: Intercultural Knowledge </a:t>
            </a:r>
          </a:p>
          <a:p>
            <a:pPr marL="0" indent="0">
              <a:buNone/>
            </a:pPr>
            <a:r>
              <a:rPr lang="en-US" b="1" dirty="0" smtClean="0"/>
              <a:t>Criteria </a:t>
            </a:r>
            <a:r>
              <a:rPr lang="en-US" b="1" dirty="0"/>
              <a:t>of Rubric					</a:t>
            </a:r>
            <a:r>
              <a:rPr lang="en-US" b="1" dirty="0" smtClean="0"/>
              <a:t>	Rubric </a:t>
            </a:r>
            <a:r>
              <a:rPr lang="en-US" b="1" dirty="0"/>
              <a:t>Scores</a:t>
            </a:r>
            <a:endParaRPr lang="en-US" sz="2400" dirty="0"/>
          </a:p>
          <a:p>
            <a:r>
              <a:rPr lang="en-US" sz="2400" dirty="0"/>
              <a:t>Cultural self-awareness 					4 = Capstone</a:t>
            </a:r>
          </a:p>
          <a:p>
            <a:r>
              <a:rPr lang="en-US" sz="2400" dirty="0"/>
              <a:t>Knowledge of cultural worldviews 			</a:t>
            </a:r>
            <a:r>
              <a:rPr lang="en-US" sz="2400" dirty="0" smtClean="0"/>
              <a:t>	3 </a:t>
            </a:r>
            <a:r>
              <a:rPr lang="en-US" sz="2400" dirty="0"/>
              <a:t>= Milestone</a:t>
            </a:r>
          </a:p>
          <a:p>
            <a:r>
              <a:rPr lang="en-US" sz="2400" dirty="0"/>
              <a:t>Empathy skills 						2 = Milestone</a:t>
            </a:r>
          </a:p>
          <a:p>
            <a:r>
              <a:rPr lang="en-US" sz="2400" dirty="0"/>
              <a:t>Verbal and nonverbal communication skills 		1 = Benchmark</a:t>
            </a:r>
          </a:p>
          <a:p>
            <a:r>
              <a:rPr lang="en-US" sz="2400" dirty="0"/>
              <a:t>Attitude of curiosity					</a:t>
            </a:r>
            <a:r>
              <a:rPr lang="en-US" sz="2400" dirty="0" smtClean="0"/>
              <a:t>	0 </a:t>
            </a:r>
            <a:r>
              <a:rPr lang="en-US" sz="2400" dirty="0"/>
              <a:t>= Does not meet benchmark</a:t>
            </a:r>
          </a:p>
          <a:p>
            <a:r>
              <a:rPr lang="en-US" sz="2400" dirty="0"/>
              <a:t>Attitude of openness </a:t>
            </a:r>
            <a:endParaRPr lang="en-US" sz="2400" dirty="0" smtClean="0"/>
          </a:p>
          <a:p>
            <a:endParaRPr lang="en-US" sz="2400" dirty="0" smtClean="0"/>
          </a:p>
          <a:p>
            <a:pPr marL="0" indent="0">
              <a:buNone/>
            </a:pPr>
            <a:r>
              <a:rPr lang="en-US" sz="2400" dirty="0" smtClean="0">
                <a:hlinkClick r:id="rId2"/>
              </a:rPr>
              <a:t>https://manoa.hawaii.edu/assessment/resources/rubrics/InterculturalKnowledge_value.pdf</a:t>
            </a:r>
            <a:endParaRPr lang="en-US" sz="2400" dirty="0"/>
          </a:p>
          <a:p>
            <a:pPr marL="0" indent="0">
              <a:buNone/>
            </a:pPr>
            <a:endParaRPr lang="en-US" sz="2400" dirty="0"/>
          </a:p>
        </p:txBody>
      </p:sp>
    </p:spTree>
    <p:extLst>
      <p:ext uri="{BB962C8B-B14F-4D97-AF65-F5344CB8AC3E}">
        <p14:creationId xmlns:p14="http://schemas.microsoft.com/office/powerpoint/2010/main" val="4225236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Rework assignment</a:t>
            </a:r>
            <a:br>
              <a:rPr lang="en-US" dirty="0" smtClean="0"/>
            </a:br>
            <a:r>
              <a:rPr lang="en-US" sz="2400" dirty="0" smtClean="0"/>
              <a:t>“Learning about cultural differences from our international students”</a:t>
            </a:r>
            <a:endParaRPr lang="en-US" dirty="0"/>
          </a:p>
        </p:txBody>
      </p:sp>
      <p:sp>
        <p:nvSpPr>
          <p:cNvPr id="5" name="Content Placeholder 4"/>
          <p:cNvSpPr>
            <a:spLocks noGrp="1"/>
          </p:cNvSpPr>
          <p:nvPr>
            <p:ph sz="half" idx="1"/>
          </p:nvPr>
        </p:nvSpPr>
        <p:spPr>
          <a:xfrm>
            <a:off x="708338" y="2093976"/>
            <a:ext cx="5116390" cy="4078224"/>
          </a:xfrm>
        </p:spPr>
        <p:txBody>
          <a:bodyPr>
            <a:normAutofit lnSpcReduction="10000"/>
          </a:bodyPr>
          <a:lstStyle/>
          <a:p>
            <a:pPr marL="0" indent="0">
              <a:buNone/>
            </a:pPr>
            <a:r>
              <a:rPr lang="en-US" sz="2800" dirty="0" smtClean="0"/>
              <a:t>RUBRIC CRITERIA</a:t>
            </a:r>
            <a:endParaRPr lang="en-US" sz="2800" dirty="0" smtClean="0"/>
          </a:p>
          <a:p>
            <a:pPr marL="514350" indent="-514350">
              <a:buFont typeface="+mj-lt"/>
              <a:buAutoNum type="arabicPeriod"/>
            </a:pPr>
            <a:r>
              <a:rPr lang="en-US" sz="2800" dirty="0" smtClean="0"/>
              <a:t>Cultural self-awareness</a:t>
            </a:r>
          </a:p>
          <a:p>
            <a:pPr marL="514350" indent="-514350">
              <a:buFont typeface="+mj-lt"/>
              <a:buAutoNum type="arabicPeriod"/>
            </a:pPr>
            <a:endParaRPr lang="en-US" sz="2800" dirty="0"/>
          </a:p>
          <a:p>
            <a:pPr marL="0" indent="0">
              <a:buNone/>
            </a:pPr>
            <a:endParaRPr lang="en-US" sz="2800" dirty="0" smtClean="0"/>
          </a:p>
          <a:p>
            <a:pPr marL="514350" indent="-514350">
              <a:buFont typeface="+mj-lt"/>
              <a:buAutoNum type="arabicPeriod" startAt="2"/>
            </a:pPr>
            <a:r>
              <a:rPr lang="en-US" sz="2800" dirty="0" smtClean="0"/>
              <a:t>Curiosity</a:t>
            </a:r>
            <a:endParaRPr lang="en-US" sz="2800" dirty="0" smtClean="0"/>
          </a:p>
          <a:p>
            <a:pPr marL="0" indent="0">
              <a:buNone/>
            </a:pPr>
            <a:endParaRPr lang="en-US" sz="2600" dirty="0" smtClean="0"/>
          </a:p>
          <a:p>
            <a:endParaRPr lang="en-US" sz="2400" dirty="0"/>
          </a:p>
        </p:txBody>
      </p:sp>
      <p:sp>
        <p:nvSpPr>
          <p:cNvPr id="6" name="Content Placeholder 5"/>
          <p:cNvSpPr>
            <a:spLocks noGrp="1"/>
          </p:cNvSpPr>
          <p:nvPr>
            <p:ph sz="half" idx="2"/>
          </p:nvPr>
        </p:nvSpPr>
        <p:spPr>
          <a:xfrm>
            <a:off x="5628068" y="2093976"/>
            <a:ext cx="5491036" cy="4078224"/>
          </a:xfrm>
        </p:spPr>
        <p:txBody>
          <a:bodyPr>
            <a:normAutofit lnSpcReduction="10000"/>
          </a:bodyPr>
          <a:lstStyle/>
          <a:p>
            <a:pPr marL="0" indent="0">
              <a:buNone/>
            </a:pPr>
            <a:r>
              <a:rPr lang="en-US" sz="2800" dirty="0" smtClean="0"/>
              <a:t>RESPONSE QUESTIONS</a:t>
            </a:r>
            <a:endParaRPr lang="en-US" sz="2800" dirty="0"/>
          </a:p>
          <a:p>
            <a:pPr marL="514350" indent="-514350">
              <a:buFont typeface="+mj-lt"/>
              <a:buAutoNum type="arabicPeriod"/>
            </a:pPr>
            <a:r>
              <a:rPr lang="en-US" sz="2400" dirty="0" smtClean="0"/>
              <a:t>How are the student’s views on marriage, dating, etc., different or similar to your own? Provide examples and a possible explanation.</a:t>
            </a:r>
          </a:p>
          <a:p>
            <a:pPr marL="514350" indent="-514350">
              <a:buFont typeface="+mj-lt"/>
              <a:buAutoNum type="arabicPeriod"/>
            </a:pPr>
            <a:r>
              <a:rPr lang="en-US" sz="2400" dirty="0" smtClean="0"/>
              <a:t>Why is knowing about culture important? What else would you like to know about this culture in relation to marriage and family? How could you go about learning that?</a:t>
            </a:r>
            <a:endParaRPr lang="en-US" sz="2400" dirty="0" smtClean="0"/>
          </a:p>
          <a:p>
            <a:pPr marL="274320" lvl="1" indent="0">
              <a:buNone/>
            </a:pPr>
            <a:endParaRPr lang="en-US" sz="2600" dirty="0" smtClean="0"/>
          </a:p>
          <a:p>
            <a:pPr lvl="1"/>
            <a:endParaRPr lang="en-US" sz="2600" dirty="0"/>
          </a:p>
        </p:txBody>
      </p:sp>
      <p:sp>
        <p:nvSpPr>
          <p:cNvPr id="4" name="Footer Placeholder 3"/>
          <p:cNvSpPr>
            <a:spLocks noGrp="1"/>
          </p:cNvSpPr>
          <p:nvPr>
            <p:ph type="ftr" sz="quarter" idx="11"/>
          </p:nvPr>
        </p:nvSpPr>
        <p:spPr>
          <a:xfrm>
            <a:off x="1088136" y="6272784"/>
            <a:ext cx="10040112" cy="365125"/>
          </a:xfrm>
        </p:spPr>
        <p:txBody>
          <a:bodyPr/>
          <a:lstStyle/>
          <a:p>
            <a:r>
              <a:rPr lang="en-US" sz="1600" dirty="0" smtClean="0"/>
              <a:t>CA:  </a:t>
            </a:r>
            <a:endParaRPr lang="en-US" sz="1600" dirty="0"/>
          </a:p>
        </p:txBody>
      </p:sp>
    </p:spTree>
    <p:extLst>
      <p:ext uri="{BB962C8B-B14F-4D97-AF65-F5344CB8AC3E}">
        <p14:creationId xmlns:p14="http://schemas.microsoft.com/office/powerpoint/2010/main" val="3236889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352698"/>
            <a:ext cx="11352628" cy="1058092"/>
          </a:xfrm>
        </p:spPr>
        <p:txBody>
          <a:bodyPr>
            <a:normAutofit/>
          </a:bodyPr>
          <a:lstStyle/>
          <a:p>
            <a:r>
              <a:rPr lang="en-US" dirty="0" smtClean="0"/>
              <a:t>Results:  </a:t>
            </a:r>
            <a:r>
              <a:rPr lang="en-US" sz="2800" dirty="0" smtClean="0"/>
              <a:t>mean score by criteria (score of 0-4)</a:t>
            </a:r>
            <a:endParaRPr lang="en-US" dirty="0"/>
          </a:p>
        </p:txBody>
      </p:sp>
      <p:sp>
        <p:nvSpPr>
          <p:cNvPr id="3" name="Footer Placeholder 2"/>
          <p:cNvSpPr>
            <a:spLocks noGrp="1"/>
          </p:cNvSpPr>
          <p:nvPr>
            <p:ph type="ftr" sz="quarter" idx="11"/>
          </p:nvPr>
        </p:nvSpPr>
        <p:spPr>
          <a:xfrm>
            <a:off x="323557" y="6272784"/>
            <a:ext cx="604911" cy="395302"/>
          </a:xfrm>
        </p:spPr>
        <p:txBody>
          <a:bodyPr/>
          <a:lstStyle/>
          <a:p>
            <a:r>
              <a:rPr lang="en-US" sz="1600" dirty="0" smtClean="0"/>
              <a:t>CA</a:t>
            </a:r>
            <a:endParaRPr lang="en-US" sz="16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676014713"/>
              </p:ext>
            </p:extLst>
          </p:nvPr>
        </p:nvGraphicFramePr>
        <p:xfrm>
          <a:off x="1384664" y="2076996"/>
          <a:ext cx="4598125" cy="3056706"/>
        </p:xfrm>
        <a:graphic>
          <a:graphicData uri="http://schemas.openxmlformats.org/drawingml/2006/table">
            <a:tbl>
              <a:tblPr firstRow="1" firstCol="1" bandRow="1">
                <a:tableStyleId>{0E3FDE45-AF77-4B5C-9715-49D594BDF05E}</a:tableStyleId>
              </a:tblPr>
              <a:tblGrid>
                <a:gridCol w="3101655">
                  <a:extLst>
                    <a:ext uri="{9D8B030D-6E8A-4147-A177-3AD203B41FA5}">
                      <a16:colId xmlns="" xmlns:a16="http://schemas.microsoft.com/office/drawing/2014/main" val="1355228039"/>
                    </a:ext>
                  </a:extLst>
                </a:gridCol>
                <a:gridCol w="1496470">
                  <a:extLst>
                    <a:ext uri="{9D8B030D-6E8A-4147-A177-3AD203B41FA5}">
                      <a16:colId xmlns="" xmlns:a16="http://schemas.microsoft.com/office/drawing/2014/main" val="2232525556"/>
                    </a:ext>
                  </a:extLst>
                </a:gridCol>
              </a:tblGrid>
              <a:tr h="672691">
                <a:tc>
                  <a:txBody>
                    <a:bodyPr/>
                    <a:lstStyle/>
                    <a:p>
                      <a:pPr>
                        <a:spcAft>
                          <a:spcPts val="0"/>
                        </a:spcAft>
                      </a:pPr>
                      <a:r>
                        <a:rPr lang="en-US" sz="2000" dirty="0">
                          <a:effectLst/>
                        </a:rPr>
                        <a:t>Self-awareness</a:t>
                      </a:r>
                      <a:endParaRPr lang="en-US"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US" sz="2000" dirty="0">
                          <a:effectLst/>
                        </a:rPr>
                        <a:t>3.1</a:t>
                      </a:r>
                      <a:endParaRPr lang="en-US"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454000022"/>
                  </a:ext>
                </a:extLst>
              </a:tr>
              <a:tr h="672691">
                <a:tc>
                  <a:txBody>
                    <a:bodyPr/>
                    <a:lstStyle/>
                    <a:p>
                      <a:pPr>
                        <a:spcAft>
                          <a:spcPts val="0"/>
                        </a:spcAft>
                      </a:pPr>
                      <a:r>
                        <a:rPr lang="en-US" sz="2000">
                          <a:effectLst/>
                        </a:rPr>
                        <a:t>Cultural worldview</a:t>
                      </a:r>
                      <a:endParaRPr lang="en-US" sz="1100">
                        <a:effectLst/>
                        <a:latin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US" sz="2000">
                          <a:effectLst/>
                        </a:rPr>
                        <a:t>2.6</a:t>
                      </a:r>
                      <a:endParaRPr lang="en-US"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669284117"/>
                  </a:ext>
                </a:extLst>
              </a:tr>
              <a:tr h="346211">
                <a:tc>
                  <a:txBody>
                    <a:bodyPr/>
                    <a:lstStyle/>
                    <a:p>
                      <a:pPr>
                        <a:spcAft>
                          <a:spcPts val="0"/>
                        </a:spcAft>
                      </a:pPr>
                      <a:r>
                        <a:rPr lang="en-US" sz="2000">
                          <a:effectLst/>
                        </a:rPr>
                        <a:t>Empathy</a:t>
                      </a:r>
                      <a:endParaRPr lang="en-US" sz="1100">
                        <a:effectLst/>
                        <a:latin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US" sz="2000">
                          <a:effectLst/>
                        </a:rPr>
                        <a:t>3.0</a:t>
                      </a:r>
                      <a:endParaRPr lang="en-US"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420178704"/>
                  </a:ext>
                </a:extLst>
              </a:tr>
              <a:tr h="672691">
                <a:tc>
                  <a:txBody>
                    <a:bodyPr/>
                    <a:lstStyle/>
                    <a:p>
                      <a:pPr>
                        <a:spcAft>
                          <a:spcPts val="0"/>
                        </a:spcAft>
                      </a:pPr>
                      <a:r>
                        <a:rPr lang="en-US" sz="2000">
                          <a:effectLst/>
                        </a:rPr>
                        <a:t>Communication</a:t>
                      </a:r>
                      <a:endParaRPr lang="en-US" sz="1100">
                        <a:effectLst/>
                        <a:latin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US" sz="2000">
                          <a:effectLst/>
                        </a:rPr>
                        <a:t>3.0</a:t>
                      </a:r>
                      <a:endParaRPr lang="en-US"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985205947"/>
                  </a:ext>
                </a:extLst>
              </a:tr>
              <a:tr h="346211">
                <a:tc>
                  <a:txBody>
                    <a:bodyPr/>
                    <a:lstStyle/>
                    <a:p>
                      <a:pPr>
                        <a:spcAft>
                          <a:spcPts val="0"/>
                        </a:spcAft>
                      </a:pPr>
                      <a:r>
                        <a:rPr lang="en-US" sz="2000">
                          <a:effectLst/>
                        </a:rPr>
                        <a:t>Curiosity</a:t>
                      </a:r>
                      <a:endParaRPr lang="en-US" sz="1100">
                        <a:effectLst/>
                        <a:latin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US" sz="2000">
                          <a:effectLst/>
                        </a:rPr>
                        <a:t>3.0</a:t>
                      </a:r>
                      <a:endParaRPr lang="en-US"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749194567"/>
                  </a:ext>
                </a:extLst>
              </a:tr>
              <a:tr h="346211">
                <a:tc>
                  <a:txBody>
                    <a:bodyPr/>
                    <a:lstStyle/>
                    <a:p>
                      <a:pPr>
                        <a:spcAft>
                          <a:spcPts val="0"/>
                        </a:spcAft>
                      </a:pPr>
                      <a:r>
                        <a:rPr lang="en-US" sz="2000">
                          <a:effectLst/>
                        </a:rPr>
                        <a:t>Openness </a:t>
                      </a:r>
                      <a:endParaRPr lang="en-US" sz="1100">
                        <a:effectLst/>
                        <a:latin typeface="Calibri" panose="020F0502020204030204" pitchFamily="34" charset="0"/>
                        <a:cs typeface="Times New Roman" panose="02020603050405020304" pitchFamily="18" charset="0"/>
                      </a:endParaRPr>
                    </a:p>
                  </a:txBody>
                  <a:tcPr marL="68580" marR="68580" marT="0" marB="0"/>
                </a:tc>
                <a:tc>
                  <a:txBody>
                    <a:bodyPr/>
                    <a:lstStyle/>
                    <a:p>
                      <a:pPr algn="r">
                        <a:spcAft>
                          <a:spcPts val="0"/>
                        </a:spcAft>
                      </a:pPr>
                      <a:r>
                        <a:rPr lang="en-US" sz="2000" dirty="0">
                          <a:effectLst/>
                        </a:rPr>
                        <a:t>2.9</a:t>
                      </a:r>
                      <a:endParaRPr lang="en-US"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729247946"/>
                  </a:ext>
                </a:extLst>
              </a:tr>
            </a:tbl>
          </a:graphicData>
        </a:graphic>
      </p:graphicFrame>
    </p:spTree>
    <p:extLst>
      <p:ext uri="{BB962C8B-B14F-4D97-AF65-F5344CB8AC3E}">
        <p14:creationId xmlns:p14="http://schemas.microsoft.com/office/powerpoint/2010/main" val="3508996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65023" y="135491"/>
            <a:ext cx="10058400" cy="1609344"/>
          </a:xfrm>
        </p:spPr>
        <p:txBody>
          <a:bodyPr/>
          <a:lstStyle/>
          <a:p>
            <a:r>
              <a:rPr lang="en-US" dirty="0" smtClean="0"/>
              <a:t>Assessment Level 3:</a:t>
            </a:r>
            <a:br>
              <a:rPr lang="en-US" dirty="0" smtClean="0"/>
            </a:br>
            <a:r>
              <a:rPr lang="en-US" dirty="0" smtClean="0"/>
              <a:t>Analyze evidence</a:t>
            </a:r>
            <a:endParaRPr lang="en-US" dirty="0"/>
          </a:p>
        </p:txBody>
      </p:sp>
      <p:sp>
        <p:nvSpPr>
          <p:cNvPr id="9" name="Content Placeholder 8"/>
          <p:cNvSpPr>
            <a:spLocks noGrp="1"/>
          </p:cNvSpPr>
          <p:nvPr>
            <p:ph idx="1"/>
          </p:nvPr>
        </p:nvSpPr>
        <p:spPr/>
        <p:txBody>
          <a:bodyPr>
            <a:normAutofit/>
          </a:bodyPr>
          <a:lstStyle/>
          <a:p>
            <a:pPr marL="0" indent="0">
              <a:buNone/>
            </a:pPr>
            <a:endParaRPr lang="en-US" sz="2400" dirty="0"/>
          </a:p>
          <a:p>
            <a:r>
              <a:rPr lang="en-US" sz="2400" dirty="0" smtClean="0"/>
              <a:t>Reporting out requirements will vary depending on institution</a:t>
            </a:r>
          </a:p>
          <a:p>
            <a:endParaRPr lang="en-US" sz="2400" dirty="0" smtClean="0"/>
          </a:p>
        </p:txBody>
      </p:sp>
      <p:sp>
        <p:nvSpPr>
          <p:cNvPr id="3" name="Footer Placeholder 2"/>
          <p:cNvSpPr>
            <a:spLocks noGrp="1"/>
          </p:cNvSpPr>
          <p:nvPr>
            <p:ph type="ftr" sz="quarter" idx="11"/>
          </p:nvPr>
        </p:nvSpPr>
        <p:spPr>
          <a:xfrm>
            <a:off x="267286" y="6272784"/>
            <a:ext cx="802562" cy="585216"/>
          </a:xfrm>
        </p:spPr>
        <p:txBody>
          <a:bodyPr/>
          <a:lstStyle/>
          <a:p>
            <a:r>
              <a:rPr lang="en-US" sz="1600" dirty="0" smtClean="0"/>
              <a:t>CA or CWL</a:t>
            </a:r>
            <a:endParaRPr lang="en-US" sz="1600" dirty="0"/>
          </a:p>
        </p:txBody>
      </p:sp>
    </p:spTree>
    <p:extLst>
      <p:ext uri="{BB962C8B-B14F-4D97-AF65-F5344CB8AC3E}">
        <p14:creationId xmlns:p14="http://schemas.microsoft.com/office/powerpoint/2010/main" val="2631860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4047" y="189356"/>
            <a:ext cx="11559423" cy="1932051"/>
          </a:xfrm>
        </p:spPr>
        <p:txBody>
          <a:bodyPr>
            <a:normAutofit/>
          </a:bodyPr>
          <a:lstStyle/>
          <a:p>
            <a:r>
              <a:rPr lang="en-US" dirty="0" smtClean="0"/>
              <a:t>Assessment Level 4:</a:t>
            </a:r>
            <a:br>
              <a:rPr lang="en-US" dirty="0" smtClean="0"/>
            </a:br>
            <a:r>
              <a:rPr lang="en-US" dirty="0" smtClean="0"/>
              <a:t>Documentation of continuous improvement</a:t>
            </a:r>
            <a:endParaRPr lang="en-US" dirty="0"/>
          </a:p>
        </p:txBody>
      </p:sp>
      <p:sp>
        <p:nvSpPr>
          <p:cNvPr id="3" name="Content Placeholder 2"/>
          <p:cNvSpPr>
            <a:spLocks noGrp="1"/>
          </p:cNvSpPr>
          <p:nvPr>
            <p:ph idx="1"/>
          </p:nvPr>
        </p:nvSpPr>
        <p:spPr>
          <a:xfrm>
            <a:off x="1069848" y="1893193"/>
            <a:ext cx="10058400" cy="4675031"/>
          </a:xfrm>
        </p:spPr>
        <p:txBody>
          <a:bodyPr>
            <a:normAutofit fontScale="85000" lnSpcReduction="10000"/>
          </a:bodyPr>
          <a:lstStyle/>
          <a:p>
            <a:r>
              <a:rPr lang="en-US" sz="3200" dirty="0" smtClean="0"/>
              <a:t>Program review</a:t>
            </a:r>
          </a:p>
          <a:p>
            <a:pPr lvl="1"/>
            <a:r>
              <a:rPr lang="en-US" sz="2800" dirty="0" smtClean="0"/>
              <a:t>Assessment should not be viewed as separate from program review</a:t>
            </a:r>
          </a:p>
          <a:p>
            <a:pPr lvl="1"/>
            <a:r>
              <a:rPr lang="en-US" sz="2800" dirty="0" smtClean="0"/>
              <a:t>Program review process can allow for a broad, multi-year analysis of assessment data</a:t>
            </a:r>
          </a:p>
          <a:p>
            <a:pPr lvl="2"/>
            <a:r>
              <a:rPr lang="en-US" sz="2400" dirty="0"/>
              <a:t>The big picture can be viewed, and clarity for moving forward can be </a:t>
            </a:r>
            <a:r>
              <a:rPr lang="en-US" sz="2400" dirty="0" smtClean="0"/>
              <a:t>established</a:t>
            </a:r>
          </a:p>
          <a:p>
            <a:r>
              <a:rPr lang="en-US" sz="3200" dirty="0" smtClean="0"/>
              <a:t>Key questions to address:</a:t>
            </a:r>
          </a:p>
          <a:p>
            <a:pPr lvl="1"/>
            <a:r>
              <a:rPr lang="en-US" sz="2800" dirty="0" smtClean="0"/>
              <a:t>How does your program’s assessment plan fit into your university’s strategic plan?</a:t>
            </a:r>
            <a:endParaRPr lang="en-US" sz="2800" dirty="0" smtClean="0"/>
          </a:p>
          <a:p>
            <a:pPr lvl="1"/>
            <a:r>
              <a:rPr lang="en-US" sz="2800" dirty="0" smtClean="0"/>
              <a:t>How is your program review going to best serve your program?</a:t>
            </a:r>
          </a:p>
          <a:p>
            <a:r>
              <a:rPr lang="en-US" sz="3200" dirty="0"/>
              <a:t>E</a:t>
            </a:r>
            <a:r>
              <a:rPr lang="en-US" sz="3200" dirty="0" smtClean="0"/>
              <a:t>xternal reviewer:</a:t>
            </a:r>
          </a:p>
          <a:p>
            <a:pPr lvl="1"/>
            <a:r>
              <a:rPr lang="en-US" sz="2800" dirty="0" smtClean="0"/>
              <a:t>Explain and clarify assessment goals and process </a:t>
            </a:r>
            <a:endParaRPr lang="en-US" sz="2800" dirty="0"/>
          </a:p>
        </p:txBody>
      </p:sp>
      <p:sp>
        <p:nvSpPr>
          <p:cNvPr id="5" name="Footer Placeholder 4"/>
          <p:cNvSpPr>
            <a:spLocks noGrp="1"/>
          </p:cNvSpPr>
          <p:nvPr>
            <p:ph type="ftr" sz="quarter" idx="11"/>
          </p:nvPr>
        </p:nvSpPr>
        <p:spPr>
          <a:xfrm>
            <a:off x="384048" y="6272784"/>
            <a:ext cx="1472888" cy="395302"/>
          </a:xfrm>
        </p:spPr>
        <p:txBody>
          <a:bodyPr/>
          <a:lstStyle/>
          <a:p>
            <a:r>
              <a:rPr lang="en-US" sz="1600" dirty="0" smtClean="0"/>
              <a:t>CWL</a:t>
            </a:r>
            <a:endParaRPr lang="en-US" sz="1600" dirty="0"/>
          </a:p>
        </p:txBody>
      </p:sp>
    </p:spTree>
    <p:extLst>
      <p:ext uri="{BB962C8B-B14F-4D97-AF65-F5344CB8AC3E}">
        <p14:creationId xmlns:p14="http://schemas.microsoft.com/office/powerpoint/2010/main" val="24843407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473" y="265557"/>
            <a:ext cx="10058400" cy="1609344"/>
          </a:xfrm>
        </p:spPr>
        <p:txBody>
          <a:bodyPr/>
          <a:lstStyle/>
          <a:p>
            <a:r>
              <a:rPr lang="en-US" dirty="0" smtClean="0"/>
              <a:t>Big take-away</a:t>
            </a:r>
            <a:endParaRPr lang="en-US" dirty="0"/>
          </a:p>
        </p:txBody>
      </p:sp>
      <p:sp>
        <p:nvSpPr>
          <p:cNvPr id="3" name="Content Placeholder 2"/>
          <p:cNvSpPr>
            <a:spLocks noGrp="1"/>
          </p:cNvSpPr>
          <p:nvPr>
            <p:ph idx="1"/>
          </p:nvPr>
        </p:nvSpPr>
        <p:spPr>
          <a:xfrm>
            <a:off x="736473" y="1609725"/>
            <a:ext cx="10391775" cy="4562475"/>
          </a:xfrm>
        </p:spPr>
        <p:txBody>
          <a:bodyPr>
            <a:normAutofit/>
          </a:bodyPr>
          <a:lstStyle/>
          <a:p>
            <a:pPr marL="274320" lvl="1" indent="0">
              <a:buNone/>
            </a:pPr>
            <a:endParaRPr lang="en-US" dirty="0"/>
          </a:p>
          <a:p>
            <a:pPr marL="274320" lvl="1" indent="0">
              <a:buNone/>
            </a:pPr>
            <a:endParaRPr lang="en-US" dirty="0"/>
          </a:p>
        </p:txBody>
      </p:sp>
      <p:pic>
        <p:nvPicPr>
          <p:cNvPr id="4" name="Picture 3" descr="&lt;strong&gt;Popcorn&lt;/strong&gt;_clip_art.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9276" y="256032"/>
            <a:ext cx="1757362" cy="1859028"/>
          </a:xfrm>
          <a:prstGeom prst="rect">
            <a:avLst/>
          </a:prstGeom>
        </p:spPr>
      </p:pic>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32529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021" y="106260"/>
            <a:ext cx="10058400" cy="1609344"/>
          </a:xfrm>
        </p:spPr>
        <p:txBody>
          <a:bodyPr/>
          <a:lstStyle/>
          <a:p>
            <a:r>
              <a:rPr lang="en-US" dirty="0" smtClean="0"/>
              <a:t>Today’s Agenda</a:t>
            </a:r>
            <a:endParaRPr lang="en-US" dirty="0"/>
          </a:p>
        </p:txBody>
      </p:sp>
      <p:sp>
        <p:nvSpPr>
          <p:cNvPr id="3" name="Content Placeholder 2"/>
          <p:cNvSpPr>
            <a:spLocks noGrp="1"/>
          </p:cNvSpPr>
          <p:nvPr>
            <p:ph idx="1"/>
          </p:nvPr>
        </p:nvSpPr>
        <p:spPr>
          <a:xfrm>
            <a:off x="681919" y="1641117"/>
            <a:ext cx="10983607" cy="4888992"/>
          </a:xfrm>
        </p:spPr>
        <p:txBody>
          <a:bodyPr>
            <a:normAutofit/>
          </a:bodyPr>
          <a:lstStyle/>
          <a:p>
            <a:r>
              <a:rPr lang="en-US" sz="3200" dirty="0" smtClean="0"/>
              <a:t>Moving through the steps of the assessment cycle:  in theory and in practice</a:t>
            </a:r>
          </a:p>
          <a:p>
            <a:pPr lvl="1"/>
            <a:r>
              <a:rPr lang="en-US" sz="3200" dirty="0" smtClean="0"/>
              <a:t>Rework and refine student learning outcomes</a:t>
            </a:r>
          </a:p>
          <a:p>
            <a:pPr lvl="1"/>
            <a:r>
              <a:rPr lang="en-US" sz="3200" dirty="0" smtClean="0"/>
              <a:t>Moving from grading course assignments to assessing student learning</a:t>
            </a:r>
          </a:p>
          <a:p>
            <a:pPr lvl="1"/>
            <a:r>
              <a:rPr lang="en-US" sz="3200" dirty="0" smtClean="0"/>
              <a:t>Using the results for program review</a:t>
            </a:r>
          </a:p>
          <a:p>
            <a:endParaRPr lang="en-US" dirty="0"/>
          </a:p>
        </p:txBody>
      </p:sp>
      <p:sp>
        <p:nvSpPr>
          <p:cNvPr id="4" name="Footer Placeholder 3"/>
          <p:cNvSpPr>
            <a:spLocks noGrp="1"/>
          </p:cNvSpPr>
          <p:nvPr>
            <p:ph type="ftr" sz="quarter" idx="11"/>
          </p:nvPr>
        </p:nvSpPr>
        <p:spPr>
          <a:xfrm>
            <a:off x="337626" y="6272785"/>
            <a:ext cx="618978" cy="395302"/>
          </a:xfrm>
        </p:spPr>
        <p:txBody>
          <a:bodyPr/>
          <a:lstStyle/>
          <a:p>
            <a:endParaRPr lang="en-US" dirty="0" smtClean="0"/>
          </a:p>
        </p:txBody>
      </p:sp>
    </p:spTree>
    <p:extLst>
      <p:ext uri="{BB962C8B-B14F-4D97-AF65-F5344CB8AC3E}">
        <p14:creationId xmlns:p14="http://schemas.microsoft.com/office/powerpoint/2010/main" val="2765283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smtClean="0"/>
              <a:t>Funny exam answers</a:t>
            </a:r>
          </a:p>
        </p:txBody>
      </p:sp>
      <p:sp>
        <p:nvSpPr>
          <p:cNvPr id="7171" name="Content Placeholder 2"/>
          <p:cNvSpPr>
            <a:spLocks noGrp="1"/>
          </p:cNvSpPr>
          <p:nvPr>
            <p:ph idx="1"/>
          </p:nvPr>
        </p:nvSpPr>
        <p:spPr/>
        <p:txBody>
          <a:bodyPr/>
          <a:lstStyle/>
          <a:p>
            <a:pPr marL="0" indent="0" eaLnBrk="1" hangingPunct="1">
              <a:buFont typeface="Arial" panose="020B0604020202020204" pitchFamily="34" charset="0"/>
              <a:buNone/>
              <a:defRPr/>
            </a:pPr>
            <a:r>
              <a:rPr lang="en-US" altLang="en-US" sz="3200" dirty="0" smtClean="0">
                <a:hlinkClick r:id="rId2"/>
              </a:rPr>
              <a:t>http://www.youtube.com/watch?v=swXDy4xoD8M&amp;list=PL65A351C802E912A3&amp;index=1&amp;feature=plpp_video</a:t>
            </a:r>
            <a:endParaRPr lang="en-US" altLang="en-US" sz="3200" dirty="0" smtClean="0"/>
          </a:p>
          <a:p>
            <a:pPr lvl="1" eaLnBrk="1" hangingPunct="1">
              <a:defRPr/>
            </a:pPr>
            <a:endParaRPr lang="en-US" altLang="en-US" dirty="0" smtClean="0"/>
          </a:p>
          <a:p>
            <a:pPr eaLnBrk="1" hangingPunct="1">
              <a:defRPr/>
            </a:pPr>
            <a:endParaRPr lang="en-US" altLang="en-US" dirty="0" smtClean="0"/>
          </a:p>
          <a:p>
            <a:pPr eaLnBrk="1" hangingPunct="1">
              <a:defRPr/>
            </a:pPr>
            <a:endParaRPr lang="en-US" altLang="en-US" dirty="0" smtClean="0"/>
          </a:p>
        </p:txBody>
      </p:sp>
      <p:sp>
        <p:nvSpPr>
          <p:cNvPr id="2" name="Footer Placeholder 1"/>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728097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Backwards Design</a:t>
            </a:r>
            <a:endParaRPr lang="en-US" dirty="0"/>
          </a:p>
        </p:txBody>
      </p:sp>
      <p:sp>
        <p:nvSpPr>
          <p:cNvPr id="7" name="Content Placeholder 6"/>
          <p:cNvSpPr>
            <a:spLocks noGrp="1"/>
          </p:cNvSpPr>
          <p:nvPr>
            <p:ph idx="1"/>
          </p:nvPr>
        </p:nvSpPr>
        <p:spPr/>
        <p:txBody>
          <a:bodyPr>
            <a:normAutofit/>
          </a:bodyPr>
          <a:lstStyle/>
          <a:p>
            <a:r>
              <a:rPr lang="en-US" dirty="0" smtClean="0"/>
              <a:t>Identify Desired Results</a:t>
            </a:r>
          </a:p>
          <a:p>
            <a:pPr lvl="1"/>
            <a:r>
              <a:rPr lang="en-US" dirty="0" smtClean="0"/>
              <a:t>What content knowledge and skills should the students have when they finish our program?</a:t>
            </a:r>
            <a:r>
              <a:rPr lang="en-US" dirty="0"/>
              <a:t> </a:t>
            </a:r>
            <a:r>
              <a:rPr lang="en-US" dirty="0" smtClean="0"/>
              <a:t>What do we want to prioritize given our resources and our typical student goals? What established standards or requirements are there based on various higher education connected agencies? </a:t>
            </a:r>
          </a:p>
          <a:p>
            <a:r>
              <a:rPr lang="en-US" dirty="0" smtClean="0"/>
              <a:t>Determine Assessment Evidence</a:t>
            </a:r>
          </a:p>
          <a:p>
            <a:pPr lvl="1"/>
            <a:r>
              <a:rPr lang="en-US" dirty="0" smtClean="0"/>
              <a:t>How will we know if students have achieved the desired results? What benchmarks along the way can we set? How can we evaluate our goals in fair (to both students AND faculty) and consistent ways?</a:t>
            </a:r>
          </a:p>
          <a:p>
            <a:r>
              <a:rPr lang="en-US" dirty="0" smtClean="0"/>
              <a:t>Plan Learning Experiences and Instruction</a:t>
            </a:r>
          </a:p>
          <a:p>
            <a:pPr lvl="1"/>
            <a:r>
              <a:rPr lang="en-US" dirty="0" smtClean="0"/>
              <a:t>In which classes will students learn knowledge and skills? Will we treat systemic learning holistically or specifically? How do we scaffold learning in the program?</a:t>
            </a:r>
            <a:endParaRPr lang="en-US" dirty="0"/>
          </a:p>
        </p:txBody>
      </p:sp>
      <p:sp>
        <p:nvSpPr>
          <p:cNvPr id="5" name="Footer Placeholder 4"/>
          <p:cNvSpPr>
            <a:spLocks noGrp="1"/>
          </p:cNvSpPr>
          <p:nvPr>
            <p:ph type="ftr" sz="quarter" idx="11"/>
          </p:nvPr>
        </p:nvSpPr>
        <p:spPr>
          <a:xfrm>
            <a:off x="154746" y="6272784"/>
            <a:ext cx="10830246" cy="465641"/>
          </a:xfrm>
        </p:spPr>
        <p:txBody>
          <a:bodyPr/>
          <a:lstStyle/>
          <a:p>
            <a:r>
              <a:rPr lang="en-US" sz="1600" dirty="0" smtClean="0"/>
              <a:t>KB: </a:t>
            </a:r>
            <a:r>
              <a:rPr lang="en-US" sz="1600" dirty="0" err="1"/>
              <a:t>McTighe</a:t>
            </a:r>
            <a:r>
              <a:rPr lang="en-US" sz="1600" dirty="0"/>
              <a:t>, Jay and Grant Wiggins. 2012. </a:t>
            </a:r>
            <a:r>
              <a:rPr lang="en-US" sz="1600" i="1" dirty="0"/>
              <a:t>Understanding by Design Framework</a:t>
            </a:r>
            <a:r>
              <a:rPr lang="en-US" sz="1600" dirty="0"/>
              <a:t>. Alexandria: ASCD.</a:t>
            </a:r>
          </a:p>
        </p:txBody>
      </p:sp>
    </p:spTree>
    <p:extLst>
      <p:ext uri="{BB962C8B-B14F-4D97-AF65-F5344CB8AC3E}">
        <p14:creationId xmlns:p14="http://schemas.microsoft.com/office/powerpoint/2010/main" val="29802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0" y="112542"/>
            <a:ext cx="11991924" cy="6745458"/>
          </a:xfrm>
          <a:prstGeom prst="rect">
            <a:avLst/>
          </a:prstGeom>
        </p:spPr>
      </p:pic>
      <p:sp>
        <p:nvSpPr>
          <p:cNvPr id="3" name="TextBox 2"/>
          <p:cNvSpPr txBox="1"/>
          <p:nvPr/>
        </p:nvSpPr>
        <p:spPr>
          <a:xfrm>
            <a:off x="323557" y="450166"/>
            <a:ext cx="2067951" cy="830997"/>
          </a:xfrm>
          <a:prstGeom prst="rect">
            <a:avLst/>
          </a:prstGeom>
          <a:noFill/>
        </p:spPr>
        <p:txBody>
          <a:bodyPr wrap="square" rtlCol="0">
            <a:spAutoFit/>
          </a:bodyPr>
          <a:lstStyle/>
          <a:p>
            <a:r>
              <a:rPr lang="en-US" sz="2400" dirty="0" smtClean="0"/>
              <a:t>Adopted by SMSU </a:t>
            </a:r>
            <a:endParaRPr lang="en-US" sz="2400" dirty="0"/>
          </a:p>
        </p:txBody>
      </p:sp>
      <p:sp>
        <p:nvSpPr>
          <p:cNvPr id="5" name="Footer Placeholder 4"/>
          <p:cNvSpPr>
            <a:spLocks noGrp="1"/>
          </p:cNvSpPr>
          <p:nvPr>
            <p:ph type="ftr" sz="quarter" idx="11"/>
          </p:nvPr>
        </p:nvSpPr>
        <p:spPr>
          <a:xfrm>
            <a:off x="422032" y="6288258"/>
            <a:ext cx="590842" cy="407964"/>
          </a:xfrm>
        </p:spPr>
        <p:txBody>
          <a:bodyPr/>
          <a:lstStyle/>
          <a:p>
            <a:r>
              <a:rPr lang="en-US" sz="1600" dirty="0" smtClean="0"/>
              <a:t>CA</a:t>
            </a:r>
            <a:endParaRPr lang="en-US" sz="1600" dirty="0"/>
          </a:p>
        </p:txBody>
      </p:sp>
    </p:spTree>
    <p:extLst>
      <p:ext uri="{BB962C8B-B14F-4D97-AF65-F5344CB8AC3E}">
        <p14:creationId xmlns:p14="http://schemas.microsoft.com/office/powerpoint/2010/main" val="1098216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do we really want to know…desired results for program</a:t>
            </a:r>
            <a:endParaRPr lang="en-US" dirty="0"/>
          </a:p>
        </p:txBody>
      </p:sp>
      <p:sp>
        <p:nvSpPr>
          <p:cNvPr id="5" name="Footer Placeholder 4"/>
          <p:cNvSpPr>
            <a:spLocks noGrp="1"/>
          </p:cNvSpPr>
          <p:nvPr>
            <p:ph type="ftr" sz="quarter" idx="11"/>
          </p:nvPr>
        </p:nvSpPr>
        <p:spPr>
          <a:xfrm>
            <a:off x="320040" y="6102096"/>
            <a:ext cx="10957560" cy="505968"/>
          </a:xfrm>
        </p:spPr>
        <p:txBody>
          <a:bodyPr/>
          <a:lstStyle/>
          <a:p>
            <a:r>
              <a:rPr lang="en-US" sz="1600" dirty="0" smtClean="0"/>
              <a:t>KB: </a:t>
            </a:r>
            <a:r>
              <a:rPr lang="en-US" dirty="0"/>
              <a:t>Ferguson, Susan and William </a:t>
            </a:r>
            <a:r>
              <a:rPr lang="en-US" dirty="0" err="1"/>
              <a:t>Carbonaro</a:t>
            </a:r>
            <a:r>
              <a:rPr lang="en-US" dirty="0"/>
              <a:t>. 2016. "Measuring College Learning in Sociology." in </a:t>
            </a:r>
            <a:r>
              <a:rPr lang="en-US" i="1" dirty="0"/>
              <a:t>Improving Quality in American Higher Education: Learning Outcomes and Assessments for the 21st Century</a:t>
            </a:r>
            <a:r>
              <a:rPr lang="en-US" dirty="0"/>
              <a:t>, edited by R. Arum, J. </a:t>
            </a:r>
            <a:r>
              <a:rPr lang="en-US" dirty="0" err="1"/>
              <a:t>Roska</a:t>
            </a:r>
            <a:r>
              <a:rPr lang="en-US" dirty="0"/>
              <a:t> and A. Cook. San Francisco: </a:t>
            </a:r>
            <a:r>
              <a:rPr lang="en-US" dirty="0" err="1"/>
              <a:t>Jossey</a:t>
            </a:r>
            <a:r>
              <a:rPr lang="en-US" dirty="0"/>
              <a:t>-Bass.</a:t>
            </a:r>
          </a:p>
        </p:txBody>
      </p:sp>
      <p:graphicFrame>
        <p:nvGraphicFramePr>
          <p:cNvPr id="2" name="Table 1"/>
          <p:cNvGraphicFramePr>
            <a:graphicFrameLocks noGrp="1"/>
          </p:cNvGraphicFramePr>
          <p:nvPr>
            <p:extLst>
              <p:ext uri="{D42A27DB-BD31-4B8C-83A1-F6EECF244321}">
                <p14:modId xmlns:p14="http://schemas.microsoft.com/office/powerpoint/2010/main" val="3007276144"/>
              </p:ext>
            </p:extLst>
          </p:nvPr>
        </p:nvGraphicFramePr>
        <p:xfrm>
          <a:off x="1605280" y="2009962"/>
          <a:ext cx="8128000" cy="4092132"/>
        </p:xfrm>
        <a:graphic>
          <a:graphicData uri="http://schemas.openxmlformats.org/drawingml/2006/table">
            <a:tbl>
              <a:tblPr firstRow="1" bandRow="1">
                <a:tableStyleId>{5C22544A-7EE6-4342-B048-85BDC9FD1C3A}</a:tableStyleId>
              </a:tblPr>
              <a:tblGrid>
                <a:gridCol w="4064000">
                  <a:extLst>
                    <a:ext uri="{9D8B030D-6E8A-4147-A177-3AD203B41FA5}">
                      <a16:colId xmlns="" xmlns:a16="http://schemas.microsoft.com/office/drawing/2014/main" val="20000"/>
                    </a:ext>
                  </a:extLst>
                </a:gridCol>
                <a:gridCol w="4064000">
                  <a:extLst>
                    <a:ext uri="{9D8B030D-6E8A-4147-A177-3AD203B41FA5}">
                      <a16:colId xmlns="" xmlns:a16="http://schemas.microsoft.com/office/drawing/2014/main" val="20001"/>
                    </a:ext>
                  </a:extLst>
                </a:gridCol>
              </a:tblGrid>
              <a:tr h="531160">
                <a:tc>
                  <a:txBody>
                    <a:bodyPr/>
                    <a:lstStyle/>
                    <a:p>
                      <a:r>
                        <a:rPr lang="en-US" sz="1200" b="1" i="0" u="none" strike="noStrike" kern="1200" baseline="0" dirty="0" smtClean="0">
                          <a:solidFill>
                            <a:schemeClr val="lt1"/>
                          </a:solidFill>
                          <a:latin typeface="+mn-lt"/>
                          <a:ea typeface="+mn-ea"/>
                          <a:cs typeface="+mn-cs"/>
                        </a:rPr>
                        <a:t>The Sociological Perspective</a:t>
                      </a:r>
                    </a:p>
                    <a:p>
                      <a:r>
                        <a:rPr lang="en-US" sz="1200" b="1" i="0" u="none" strike="noStrike" kern="1200" baseline="0" dirty="0" smtClean="0">
                          <a:solidFill>
                            <a:schemeClr val="lt1"/>
                          </a:solidFill>
                          <a:latin typeface="+mn-lt"/>
                          <a:ea typeface="+mn-ea"/>
                          <a:cs typeface="+mn-cs"/>
                        </a:rPr>
                        <a:t>(Essential Concepts)</a:t>
                      </a:r>
                      <a:endParaRPr lang="en-US" sz="1200" dirty="0"/>
                    </a:p>
                  </a:txBody>
                  <a:tcPr/>
                </a:tc>
                <a:tc>
                  <a:txBody>
                    <a:bodyPr/>
                    <a:lstStyle/>
                    <a:p>
                      <a:r>
                        <a:rPr lang="en-US" sz="1200" b="1" i="0" u="none" strike="noStrike" kern="1200" baseline="0" dirty="0" smtClean="0">
                          <a:solidFill>
                            <a:schemeClr val="lt1"/>
                          </a:solidFill>
                          <a:latin typeface="+mn-lt"/>
                          <a:ea typeface="+mn-ea"/>
                          <a:cs typeface="+mn-cs"/>
                        </a:rPr>
                        <a:t>The Sociological Toolbox</a:t>
                      </a:r>
                    </a:p>
                    <a:p>
                      <a:r>
                        <a:rPr lang="en-US" sz="1200" b="1" i="0" u="none" strike="noStrike" kern="1200" baseline="0" dirty="0" smtClean="0">
                          <a:solidFill>
                            <a:schemeClr val="lt1"/>
                          </a:solidFill>
                          <a:latin typeface="+mn-lt"/>
                          <a:ea typeface="+mn-ea"/>
                          <a:cs typeface="+mn-cs"/>
                        </a:rPr>
                        <a:t>(Essential Competencies)</a:t>
                      </a:r>
                      <a:endParaRPr lang="en-US" sz="1200" dirty="0"/>
                    </a:p>
                  </a:txBody>
                  <a:tcPr/>
                </a:tc>
                <a:extLst>
                  <a:ext uri="{0D108BD9-81ED-4DB2-BD59-A6C34878D82A}">
                    <a16:rowId xmlns="" xmlns:a16="http://schemas.microsoft.com/office/drawing/2014/main" val="10000"/>
                  </a:ext>
                </a:extLst>
              </a:tr>
              <a:tr h="531160">
                <a:tc>
                  <a:txBody>
                    <a:bodyPr/>
                    <a:lstStyle/>
                    <a:p>
                      <a:r>
                        <a:rPr lang="en-US" sz="1200" b="1" i="0" u="none" strike="noStrike" kern="1200" baseline="0" dirty="0" smtClean="0">
                          <a:solidFill>
                            <a:schemeClr val="dk1"/>
                          </a:solidFill>
                          <a:latin typeface="+mn-lt"/>
                          <a:ea typeface="+mn-ea"/>
                          <a:cs typeface="+mn-cs"/>
                        </a:rPr>
                        <a:t>The Sociological Eye: </a:t>
                      </a:r>
                      <a:r>
                        <a:rPr lang="en-US" sz="1200" b="0" i="0" u="none" strike="noStrike" kern="1200" baseline="0" dirty="0" smtClean="0">
                          <a:solidFill>
                            <a:schemeClr val="dk1"/>
                          </a:solidFill>
                          <a:latin typeface="+mn-lt"/>
                          <a:ea typeface="+mn-ea"/>
                          <a:cs typeface="+mn-cs"/>
                        </a:rPr>
                        <a:t>Sociology as a distinctive discipline</a:t>
                      </a:r>
                      <a:endParaRPr lang="en-US" sz="1200" dirty="0"/>
                    </a:p>
                  </a:txBody>
                  <a:tcPr/>
                </a:tc>
                <a:tc>
                  <a:txBody>
                    <a:bodyPr/>
                    <a:lstStyle/>
                    <a:p>
                      <a:r>
                        <a:rPr lang="en-US" sz="1200" b="1" i="0" u="none" strike="noStrike" kern="1200" baseline="0" dirty="0" smtClean="0">
                          <a:solidFill>
                            <a:schemeClr val="dk1"/>
                          </a:solidFill>
                          <a:latin typeface="+mn-lt"/>
                          <a:ea typeface="+mn-ea"/>
                          <a:cs typeface="+mn-cs"/>
                        </a:rPr>
                        <a:t>Apply Sociological Theories to</a:t>
                      </a:r>
                    </a:p>
                    <a:p>
                      <a:r>
                        <a:rPr lang="en-US" sz="1200" b="1" i="0" u="none" strike="noStrike" kern="1200" baseline="0" dirty="0" smtClean="0">
                          <a:solidFill>
                            <a:schemeClr val="dk1"/>
                          </a:solidFill>
                          <a:latin typeface="+mn-lt"/>
                          <a:ea typeface="+mn-ea"/>
                          <a:cs typeface="+mn-cs"/>
                        </a:rPr>
                        <a:t>Understand Social Phenomena </a:t>
                      </a:r>
                      <a:r>
                        <a:rPr lang="en-US" sz="1200" b="0" i="0" u="none" strike="noStrike" kern="1200" baseline="0" dirty="0" smtClean="0">
                          <a:solidFill>
                            <a:schemeClr val="dk1"/>
                          </a:solidFill>
                          <a:latin typeface="+mn-lt"/>
                          <a:ea typeface="+mn-ea"/>
                          <a:cs typeface="+mn-cs"/>
                        </a:rPr>
                        <a:t>(Theory)</a:t>
                      </a:r>
                      <a:endParaRPr lang="en-US" sz="1200" dirty="0"/>
                    </a:p>
                  </a:txBody>
                  <a:tcPr/>
                </a:tc>
                <a:extLst>
                  <a:ext uri="{0D108BD9-81ED-4DB2-BD59-A6C34878D82A}">
                    <a16:rowId xmlns="" xmlns:a16="http://schemas.microsoft.com/office/drawing/2014/main" val="10001"/>
                  </a:ext>
                </a:extLst>
              </a:tr>
              <a:tr h="743624">
                <a:tc>
                  <a:txBody>
                    <a:bodyPr/>
                    <a:lstStyle/>
                    <a:p>
                      <a:r>
                        <a:rPr lang="en-US" sz="1200" b="1" i="0" u="none" strike="noStrike" kern="1200" baseline="0" dirty="0" smtClean="0">
                          <a:solidFill>
                            <a:schemeClr val="dk1"/>
                          </a:solidFill>
                          <a:latin typeface="+mn-lt"/>
                          <a:ea typeface="+mn-ea"/>
                          <a:cs typeface="+mn-cs"/>
                        </a:rPr>
                        <a:t>Social Structure: </a:t>
                      </a:r>
                      <a:r>
                        <a:rPr lang="en-US" sz="1200" b="0" i="0" u="none" strike="noStrike" kern="1200" baseline="0" dirty="0" smtClean="0">
                          <a:solidFill>
                            <a:schemeClr val="dk1"/>
                          </a:solidFill>
                          <a:latin typeface="+mn-lt"/>
                          <a:ea typeface="+mn-ea"/>
                          <a:cs typeface="+mn-cs"/>
                        </a:rPr>
                        <a:t>The impact of social structures on human action</a:t>
                      </a:r>
                      <a:endParaRPr lang="en-US" sz="1200" dirty="0"/>
                    </a:p>
                  </a:txBody>
                  <a:tcPr/>
                </a:tc>
                <a:tc>
                  <a:txBody>
                    <a:bodyPr/>
                    <a:lstStyle/>
                    <a:p>
                      <a:r>
                        <a:rPr lang="en-US" sz="1200" b="1" i="0" u="none" strike="noStrike" kern="1200" baseline="0" dirty="0" smtClean="0">
                          <a:solidFill>
                            <a:schemeClr val="dk1"/>
                          </a:solidFill>
                          <a:latin typeface="+mn-lt"/>
                          <a:ea typeface="+mn-ea"/>
                          <a:cs typeface="+mn-cs"/>
                        </a:rPr>
                        <a:t>Critically Evaluate Explanations of Human Behavior and Social Phenomena</a:t>
                      </a:r>
                    </a:p>
                    <a:p>
                      <a:r>
                        <a:rPr lang="en-US" sz="1200" b="0" i="0" u="none" strike="noStrike" kern="1200" baseline="0" dirty="0" smtClean="0">
                          <a:solidFill>
                            <a:schemeClr val="dk1"/>
                          </a:solidFill>
                          <a:latin typeface="+mn-lt"/>
                          <a:ea typeface="+mn-ea"/>
                          <a:cs typeface="+mn-cs"/>
                        </a:rPr>
                        <a:t>(Evaluation)</a:t>
                      </a:r>
                      <a:endParaRPr lang="en-US" sz="1200" dirty="0"/>
                    </a:p>
                  </a:txBody>
                  <a:tcPr/>
                </a:tc>
                <a:extLst>
                  <a:ext uri="{0D108BD9-81ED-4DB2-BD59-A6C34878D82A}">
                    <a16:rowId xmlns="" xmlns:a16="http://schemas.microsoft.com/office/drawing/2014/main" val="10002"/>
                  </a:ext>
                </a:extLst>
              </a:tr>
              <a:tr h="531160">
                <a:tc>
                  <a:txBody>
                    <a:bodyPr/>
                    <a:lstStyle/>
                    <a:p>
                      <a:r>
                        <a:rPr lang="en-US" sz="1200" b="1" i="0" u="none" strike="noStrike" kern="1200" baseline="0" dirty="0" smtClean="0">
                          <a:solidFill>
                            <a:schemeClr val="dk1"/>
                          </a:solidFill>
                          <a:latin typeface="+mn-lt"/>
                          <a:ea typeface="+mn-ea"/>
                          <a:cs typeface="+mn-cs"/>
                        </a:rPr>
                        <a:t>Socialization: </a:t>
                      </a:r>
                      <a:r>
                        <a:rPr lang="en-US" sz="1200" b="0" i="0" u="none" strike="noStrike" kern="1200" baseline="0" dirty="0" smtClean="0">
                          <a:solidFill>
                            <a:schemeClr val="dk1"/>
                          </a:solidFill>
                          <a:latin typeface="+mn-lt"/>
                          <a:ea typeface="+mn-ea"/>
                          <a:cs typeface="+mn-cs"/>
                        </a:rPr>
                        <a:t>The relationship between the self and society</a:t>
                      </a:r>
                      <a:endParaRPr lang="en-US" sz="1200" dirty="0"/>
                    </a:p>
                  </a:txBody>
                  <a:tcPr/>
                </a:tc>
                <a:tc>
                  <a:txBody>
                    <a:bodyPr/>
                    <a:lstStyle/>
                    <a:p>
                      <a:r>
                        <a:rPr lang="en-US" sz="1200" b="1" i="0" u="none" strike="noStrike" kern="1200" baseline="0" dirty="0" smtClean="0">
                          <a:solidFill>
                            <a:schemeClr val="dk1"/>
                          </a:solidFill>
                          <a:latin typeface="+mn-lt"/>
                          <a:ea typeface="+mn-ea"/>
                          <a:cs typeface="+mn-cs"/>
                        </a:rPr>
                        <a:t>Apply Scientific Principles to Understand the Social World </a:t>
                      </a:r>
                      <a:r>
                        <a:rPr lang="en-US" sz="1200" b="0" i="0" u="none" strike="noStrike" kern="1200" baseline="0" dirty="0" smtClean="0">
                          <a:solidFill>
                            <a:schemeClr val="dk1"/>
                          </a:solidFill>
                          <a:latin typeface="+mn-lt"/>
                          <a:ea typeface="+mn-ea"/>
                          <a:cs typeface="+mn-cs"/>
                        </a:rPr>
                        <a:t>(Sociology as a Science)</a:t>
                      </a:r>
                      <a:endParaRPr lang="en-US" sz="1200" dirty="0"/>
                    </a:p>
                  </a:txBody>
                  <a:tcPr/>
                </a:tc>
                <a:extLst>
                  <a:ext uri="{0D108BD9-81ED-4DB2-BD59-A6C34878D82A}">
                    <a16:rowId xmlns="" xmlns:a16="http://schemas.microsoft.com/office/drawing/2014/main" val="10003"/>
                  </a:ext>
                </a:extLst>
              </a:tr>
              <a:tr h="531160">
                <a:tc>
                  <a:txBody>
                    <a:bodyPr/>
                    <a:lstStyle/>
                    <a:p>
                      <a:r>
                        <a:rPr lang="en-US" sz="1200" b="1" i="0" u="none" strike="noStrike" kern="1200" baseline="0" dirty="0" smtClean="0">
                          <a:solidFill>
                            <a:schemeClr val="dk1"/>
                          </a:solidFill>
                          <a:latin typeface="+mn-lt"/>
                          <a:ea typeface="+mn-ea"/>
                          <a:cs typeface="+mn-cs"/>
                        </a:rPr>
                        <a:t>Stratification: </a:t>
                      </a:r>
                      <a:r>
                        <a:rPr lang="en-US" sz="1200" b="0" i="0" u="none" strike="noStrike" kern="1200" baseline="0" dirty="0" smtClean="0">
                          <a:solidFill>
                            <a:schemeClr val="dk1"/>
                          </a:solidFill>
                          <a:latin typeface="+mn-lt"/>
                          <a:ea typeface="+mn-ea"/>
                          <a:cs typeface="+mn-cs"/>
                        </a:rPr>
                        <a:t>The patterns and effects of social inequality</a:t>
                      </a:r>
                      <a:endParaRPr lang="en-US" sz="1200" dirty="0"/>
                    </a:p>
                  </a:txBody>
                  <a:tcPr/>
                </a:tc>
                <a:tc>
                  <a:txBody>
                    <a:bodyPr/>
                    <a:lstStyle/>
                    <a:p>
                      <a:r>
                        <a:rPr lang="en-US" sz="1200" b="1" i="0" u="none" strike="noStrike" kern="1200" baseline="0" dirty="0" smtClean="0">
                          <a:solidFill>
                            <a:schemeClr val="dk1"/>
                          </a:solidFill>
                          <a:latin typeface="+mn-lt"/>
                          <a:ea typeface="+mn-ea"/>
                          <a:cs typeface="+mn-cs"/>
                        </a:rPr>
                        <a:t>Evaluate the Quality of Social Scientific Methods and Data </a:t>
                      </a:r>
                      <a:r>
                        <a:rPr lang="en-US" sz="1200" b="0" i="0" u="none" strike="noStrike" kern="1200" baseline="0" dirty="0" smtClean="0">
                          <a:solidFill>
                            <a:schemeClr val="dk1"/>
                          </a:solidFill>
                          <a:latin typeface="+mn-lt"/>
                          <a:ea typeface="+mn-ea"/>
                          <a:cs typeface="+mn-cs"/>
                        </a:rPr>
                        <a:t>(Methodological Practice)</a:t>
                      </a:r>
                      <a:endParaRPr lang="en-US" sz="1200" dirty="0"/>
                    </a:p>
                  </a:txBody>
                  <a:tcPr/>
                </a:tc>
                <a:extLst>
                  <a:ext uri="{0D108BD9-81ED-4DB2-BD59-A6C34878D82A}">
                    <a16:rowId xmlns="" xmlns:a16="http://schemas.microsoft.com/office/drawing/2014/main" val="10004"/>
                  </a:ext>
                </a:extLst>
              </a:tr>
              <a:tr h="531160">
                <a:tc>
                  <a:txBody>
                    <a:bodyPr/>
                    <a:lstStyle/>
                    <a:p>
                      <a:r>
                        <a:rPr lang="en-US" sz="1200" b="1" i="0" u="none" strike="noStrike" kern="1200" baseline="0" dirty="0" smtClean="0">
                          <a:solidFill>
                            <a:schemeClr val="dk1"/>
                          </a:solidFill>
                          <a:latin typeface="+mn-lt"/>
                          <a:ea typeface="+mn-ea"/>
                          <a:cs typeface="+mn-cs"/>
                        </a:rPr>
                        <a:t>Social Change and Social Reproduction: </a:t>
                      </a:r>
                      <a:r>
                        <a:rPr lang="en-US" sz="1200" b="0" i="0" u="none" strike="noStrike" kern="1200" baseline="0" dirty="0" smtClean="0">
                          <a:solidFill>
                            <a:schemeClr val="dk1"/>
                          </a:solidFill>
                          <a:latin typeface="+mn-lt"/>
                          <a:ea typeface="+mn-ea"/>
                          <a:cs typeface="+mn-cs"/>
                        </a:rPr>
                        <a:t>How social phenomena replicate and change</a:t>
                      </a:r>
                      <a:endParaRPr lang="en-US" sz="1200" dirty="0"/>
                    </a:p>
                  </a:txBody>
                  <a:tcPr/>
                </a:tc>
                <a:tc>
                  <a:txBody>
                    <a:bodyPr/>
                    <a:lstStyle/>
                    <a:p>
                      <a:r>
                        <a:rPr lang="en-US" sz="1200" b="1" i="0" u="none" strike="noStrike" kern="1200" baseline="0" dirty="0" smtClean="0">
                          <a:solidFill>
                            <a:schemeClr val="dk1"/>
                          </a:solidFill>
                          <a:latin typeface="+mn-lt"/>
                          <a:ea typeface="+mn-ea"/>
                          <a:cs typeface="+mn-cs"/>
                        </a:rPr>
                        <a:t>Rigorously Analyze Social Scientific </a:t>
                      </a:r>
                      <a:r>
                        <a:rPr lang="it-IT" sz="1200" b="1" i="0" u="none" strike="noStrike" kern="1200" baseline="0" dirty="0" smtClean="0">
                          <a:solidFill>
                            <a:schemeClr val="dk1"/>
                          </a:solidFill>
                          <a:latin typeface="+mn-lt"/>
                          <a:ea typeface="+mn-ea"/>
                          <a:cs typeface="+mn-cs"/>
                        </a:rPr>
                        <a:t>Data </a:t>
                      </a:r>
                      <a:r>
                        <a:rPr lang="it-IT" sz="1200" b="0" i="0" u="none" strike="noStrike" kern="1200" baseline="0" dirty="0" smtClean="0">
                          <a:solidFill>
                            <a:schemeClr val="dk1"/>
                          </a:solidFill>
                          <a:latin typeface="+mn-lt"/>
                          <a:ea typeface="+mn-ea"/>
                          <a:cs typeface="+mn-cs"/>
                        </a:rPr>
                        <a:t>(Quantitative and Qualitative Data </a:t>
                      </a:r>
                      <a:r>
                        <a:rPr lang="en-US" sz="1200" b="0" i="0" u="none" strike="noStrike" kern="1200" baseline="0" dirty="0" smtClean="0">
                          <a:solidFill>
                            <a:schemeClr val="dk1"/>
                          </a:solidFill>
                          <a:latin typeface="+mn-lt"/>
                          <a:ea typeface="+mn-ea"/>
                          <a:cs typeface="+mn-cs"/>
                        </a:rPr>
                        <a:t>Literacy)</a:t>
                      </a:r>
                      <a:endParaRPr lang="en-US" sz="1200" dirty="0"/>
                    </a:p>
                  </a:txBody>
                  <a:tcPr/>
                </a:tc>
                <a:extLst>
                  <a:ext uri="{0D108BD9-81ED-4DB2-BD59-A6C34878D82A}">
                    <a16:rowId xmlns="" xmlns:a16="http://schemas.microsoft.com/office/drawing/2014/main" val="10005"/>
                  </a:ext>
                </a:extLst>
              </a:tr>
              <a:tr h="692708">
                <a:tc>
                  <a:txBody>
                    <a:bodyPr/>
                    <a:lstStyle/>
                    <a:p>
                      <a:endParaRPr lang="en-US" sz="1200"/>
                    </a:p>
                  </a:txBody>
                  <a:tcPr/>
                </a:tc>
                <a:tc>
                  <a:txBody>
                    <a:bodyPr/>
                    <a:lstStyle/>
                    <a:p>
                      <a:r>
                        <a:rPr lang="en-US" sz="1200" b="1" i="0" u="none" strike="noStrike" kern="1200" baseline="0" dirty="0" smtClean="0">
                          <a:solidFill>
                            <a:schemeClr val="dk1"/>
                          </a:solidFill>
                          <a:latin typeface="+mn-lt"/>
                          <a:ea typeface="+mn-ea"/>
                          <a:cs typeface="+mn-cs"/>
                        </a:rPr>
                        <a:t>Use Sociological Knowledge to Inform Policy Debates and Promote Public Understanding </a:t>
                      </a:r>
                      <a:r>
                        <a:rPr lang="en-US" sz="1200" b="0" i="0" u="none" strike="noStrike" kern="1200" baseline="0" dirty="0" smtClean="0">
                          <a:solidFill>
                            <a:schemeClr val="dk1"/>
                          </a:solidFill>
                          <a:latin typeface="+mn-lt"/>
                          <a:ea typeface="+mn-ea"/>
                          <a:cs typeface="+mn-cs"/>
                        </a:rPr>
                        <a:t>(Public Skills and Citizenship)</a:t>
                      </a:r>
                      <a:endParaRPr lang="en-US" sz="1200" dirty="0"/>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551513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848" y="141732"/>
            <a:ext cx="10058400" cy="1609344"/>
          </a:xfrm>
        </p:spPr>
        <p:txBody>
          <a:bodyPr/>
          <a:lstStyle/>
          <a:p>
            <a:r>
              <a:rPr lang="en-US" dirty="0" smtClean="0"/>
              <a:t>Assessment Level 1: </a:t>
            </a:r>
            <a:br>
              <a:rPr lang="en-US" dirty="0" smtClean="0"/>
            </a:br>
            <a:r>
              <a:rPr lang="en-US" dirty="0" smtClean="0"/>
              <a:t>Student learning outcomes (</a:t>
            </a:r>
            <a:r>
              <a:rPr lang="en-US" dirty="0" err="1" smtClean="0"/>
              <a:t>slo</a:t>
            </a:r>
            <a:r>
              <a:rPr lang="en-US" dirty="0" smtClean="0"/>
              <a:t>)</a:t>
            </a:r>
            <a:endParaRPr lang="en-US" dirty="0"/>
          </a:p>
        </p:txBody>
      </p:sp>
      <p:sp>
        <p:nvSpPr>
          <p:cNvPr id="3" name="Content Placeholder 2"/>
          <p:cNvSpPr>
            <a:spLocks noGrp="1"/>
          </p:cNvSpPr>
          <p:nvPr>
            <p:ph idx="1"/>
          </p:nvPr>
        </p:nvSpPr>
        <p:spPr>
          <a:xfrm>
            <a:off x="591127" y="1899138"/>
            <a:ext cx="10926618" cy="4276579"/>
          </a:xfrm>
        </p:spPr>
        <p:txBody>
          <a:bodyPr>
            <a:normAutofit/>
          </a:bodyPr>
          <a:lstStyle/>
          <a:p>
            <a:r>
              <a:rPr lang="en-US" i="1" dirty="0" smtClean="0"/>
              <a:t>Who </a:t>
            </a:r>
            <a:r>
              <a:rPr lang="en-US" dirty="0" smtClean="0"/>
              <a:t>needs to know </a:t>
            </a:r>
            <a:r>
              <a:rPr lang="en-US" i="1" dirty="0" smtClean="0"/>
              <a:t>What, </a:t>
            </a:r>
            <a:r>
              <a:rPr lang="en-US" dirty="0" smtClean="0"/>
              <a:t>for </a:t>
            </a:r>
            <a:r>
              <a:rPr lang="en-US" i="1" dirty="0" smtClean="0"/>
              <a:t>What?</a:t>
            </a:r>
          </a:p>
          <a:p>
            <a:r>
              <a:rPr lang="en-US" dirty="0" smtClean="0"/>
              <a:t>Use action verbs, be student centered, and measurable </a:t>
            </a:r>
          </a:p>
          <a:p>
            <a:pPr lvl="1"/>
            <a:r>
              <a:rPr lang="en-US" dirty="0" smtClean="0"/>
              <a:t>“Students will be able to apply gender stratification to their own lives”</a:t>
            </a:r>
          </a:p>
          <a:p>
            <a:pPr lvl="1"/>
            <a:r>
              <a:rPr lang="en-US" dirty="0" smtClean="0"/>
              <a:t>“This program exposes students to gender stratification”</a:t>
            </a:r>
          </a:p>
          <a:p>
            <a:r>
              <a:rPr lang="en-US" dirty="0" smtClean="0"/>
              <a:t>Think about SLOs in terms of various levels of generality</a:t>
            </a:r>
          </a:p>
          <a:p>
            <a:pPr lvl="1"/>
            <a:r>
              <a:rPr lang="en-US" dirty="0" smtClean="0"/>
              <a:t>Institutional level: Students will communicate effectively in writing to a wide variety of audiences. </a:t>
            </a:r>
          </a:p>
          <a:p>
            <a:pPr lvl="1"/>
            <a:r>
              <a:rPr lang="en-US" dirty="0" smtClean="0"/>
              <a:t>Department/College level: Students who complete the sociology major will communicate effectively to professional and lay audiences regarding social issues</a:t>
            </a:r>
          </a:p>
          <a:p>
            <a:pPr lvl="1"/>
            <a:r>
              <a:rPr lang="en-US" dirty="0" smtClean="0"/>
              <a:t>Course level: In the Sociology Capstone course, students conduct their own research and provide evidence-based grant proposals for local organizations</a:t>
            </a:r>
          </a:p>
          <a:p>
            <a:endParaRPr lang="en-US" dirty="0"/>
          </a:p>
        </p:txBody>
      </p:sp>
      <p:sp>
        <p:nvSpPr>
          <p:cNvPr id="4" name="Footer Placeholder 3"/>
          <p:cNvSpPr>
            <a:spLocks noGrp="1"/>
          </p:cNvSpPr>
          <p:nvPr>
            <p:ph type="ftr" sz="quarter" idx="11"/>
          </p:nvPr>
        </p:nvSpPr>
        <p:spPr>
          <a:xfrm>
            <a:off x="307848" y="6344528"/>
            <a:ext cx="6965149" cy="513471"/>
          </a:xfrm>
        </p:spPr>
        <p:txBody>
          <a:bodyPr/>
          <a:lstStyle/>
          <a:p>
            <a:r>
              <a:rPr lang="en-US" sz="1600" dirty="0" smtClean="0"/>
              <a:t>KB</a:t>
            </a:r>
            <a:endParaRPr lang="en-US" sz="1600" dirty="0"/>
          </a:p>
        </p:txBody>
      </p:sp>
    </p:spTree>
    <p:extLst>
      <p:ext uri="{BB962C8B-B14F-4D97-AF65-F5344CB8AC3E}">
        <p14:creationId xmlns:p14="http://schemas.microsoft.com/office/powerpoint/2010/main" val="207637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848" y="141732"/>
            <a:ext cx="10058400" cy="1609344"/>
          </a:xfrm>
        </p:spPr>
        <p:txBody>
          <a:bodyPr/>
          <a:lstStyle/>
          <a:p>
            <a:r>
              <a:rPr lang="en-US" dirty="0" smtClean="0"/>
              <a:t>Assessment Level 1: </a:t>
            </a:r>
            <a:br>
              <a:rPr lang="en-US" dirty="0" smtClean="0"/>
            </a:br>
            <a:r>
              <a:rPr lang="en-US" dirty="0" smtClean="0"/>
              <a:t>SLOs vs. Goals</a:t>
            </a:r>
            <a:endParaRPr lang="en-US" dirty="0"/>
          </a:p>
        </p:txBody>
      </p:sp>
      <p:sp>
        <p:nvSpPr>
          <p:cNvPr id="3" name="Content Placeholder 2"/>
          <p:cNvSpPr>
            <a:spLocks noGrp="1"/>
          </p:cNvSpPr>
          <p:nvPr>
            <p:ph idx="1"/>
          </p:nvPr>
        </p:nvSpPr>
        <p:spPr>
          <a:xfrm>
            <a:off x="591127" y="1899138"/>
            <a:ext cx="10926618" cy="4276579"/>
          </a:xfrm>
        </p:spPr>
        <p:txBody>
          <a:bodyPr>
            <a:normAutofit/>
          </a:bodyPr>
          <a:lstStyle/>
          <a:p>
            <a:r>
              <a:rPr lang="en-US" dirty="0"/>
              <a:t>Students will be able to communicate effectively in a wide variety of contexts</a:t>
            </a:r>
            <a:r>
              <a:rPr lang="en-US" dirty="0" smtClean="0"/>
              <a:t>.</a:t>
            </a:r>
          </a:p>
          <a:p>
            <a:pPr lvl="1"/>
            <a:r>
              <a:rPr lang="en-US" dirty="0"/>
              <a:t>Demonstrate the ability to communicate verbally and through writing sociological knowledge to audiences in the following contexts: the public, business, political, and scientific realms</a:t>
            </a:r>
          </a:p>
          <a:p>
            <a:pPr lvl="1"/>
            <a:r>
              <a:rPr lang="en-US" dirty="0"/>
              <a:t>Apply and use effectively the disciplinary conventions for writing and </a:t>
            </a:r>
            <a:r>
              <a:rPr lang="en-US" dirty="0" smtClean="0"/>
              <a:t>citation</a:t>
            </a:r>
          </a:p>
          <a:p>
            <a:r>
              <a:rPr lang="en-US" dirty="0"/>
              <a:t>Students will be able to identify and apply sociological concepts and theories to everyday life, human behavior, and societies. </a:t>
            </a:r>
          </a:p>
          <a:p>
            <a:pPr lvl="1"/>
            <a:r>
              <a:rPr lang="en-US" dirty="0" smtClean="0"/>
              <a:t>Understandable to non-sociologists? Institutional memory?</a:t>
            </a:r>
          </a:p>
          <a:p>
            <a:endParaRPr lang="en-US" dirty="0"/>
          </a:p>
          <a:p>
            <a:pPr lvl="1"/>
            <a:endParaRPr lang="en-US" dirty="0"/>
          </a:p>
        </p:txBody>
      </p:sp>
      <p:sp>
        <p:nvSpPr>
          <p:cNvPr id="4" name="Footer Placeholder 3"/>
          <p:cNvSpPr>
            <a:spLocks noGrp="1"/>
          </p:cNvSpPr>
          <p:nvPr>
            <p:ph type="ftr" sz="quarter" idx="11"/>
          </p:nvPr>
        </p:nvSpPr>
        <p:spPr>
          <a:xfrm>
            <a:off x="307848" y="6344528"/>
            <a:ext cx="6965149" cy="513471"/>
          </a:xfrm>
        </p:spPr>
        <p:txBody>
          <a:bodyPr/>
          <a:lstStyle/>
          <a:p>
            <a:r>
              <a:rPr lang="en-US" sz="1600" dirty="0" smtClean="0"/>
              <a:t>KB</a:t>
            </a:r>
            <a:endParaRPr lang="en-US" sz="1600" dirty="0"/>
          </a:p>
        </p:txBody>
      </p:sp>
    </p:spTree>
    <p:extLst>
      <p:ext uri="{BB962C8B-B14F-4D97-AF65-F5344CB8AC3E}">
        <p14:creationId xmlns:p14="http://schemas.microsoft.com/office/powerpoint/2010/main" val="3585433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844062"/>
            <a:ext cx="11352628" cy="1022316"/>
          </a:xfrm>
        </p:spPr>
        <p:txBody>
          <a:bodyPr>
            <a:normAutofit fontScale="90000"/>
          </a:bodyPr>
          <a:lstStyle/>
          <a:p>
            <a:r>
              <a:rPr lang="en-US" dirty="0" smtClean="0"/>
              <a:t>Assessment Level 2</a:t>
            </a:r>
            <a:br>
              <a:rPr lang="en-US" dirty="0" smtClean="0"/>
            </a:br>
            <a:r>
              <a:rPr lang="en-US" dirty="0" smtClean="0"/>
              <a:t>Determine Assessment measures and </a:t>
            </a:r>
            <a:br>
              <a:rPr lang="en-US" dirty="0" smtClean="0"/>
            </a:br>
            <a:r>
              <a:rPr lang="en-US" dirty="0" smtClean="0"/>
              <a:t>collect evidence</a:t>
            </a:r>
            <a:endParaRPr lang="en-US" dirty="0"/>
          </a:p>
        </p:txBody>
      </p:sp>
      <p:sp>
        <p:nvSpPr>
          <p:cNvPr id="3" name="Footer Placeholder 2"/>
          <p:cNvSpPr>
            <a:spLocks noGrp="1"/>
          </p:cNvSpPr>
          <p:nvPr>
            <p:ph type="ftr" sz="quarter" idx="11"/>
          </p:nvPr>
        </p:nvSpPr>
        <p:spPr>
          <a:xfrm>
            <a:off x="323557" y="6272784"/>
            <a:ext cx="604911" cy="395302"/>
          </a:xfrm>
        </p:spPr>
        <p:txBody>
          <a:bodyPr/>
          <a:lstStyle/>
          <a:p>
            <a:r>
              <a:rPr lang="en-US" sz="1600" dirty="0" smtClean="0"/>
              <a:t>CA</a:t>
            </a:r>
            <a:endParaRPr lang="en-US" sz="1600" dirty="0"/>
          </a:p>
        </p:txBody>
      </p:sp>
      <p:sp>
        <p:nvSpPr>
          <p:cNvPr id="4" name="Content Placeholder 3"/>
          <p:cNvSpPr>
            <a:spLocks noGrp="1"/>
          </p:cNvSpPr>
          <p:nvPr>
            <p:ph idx="1"/>
          </p:nvPr>
        </p:nvSpPr>
        <p:spPr>
          <a:xfrm>
            <a:off x="739036" y="2530258"/>
            <a:ext cx="10389212" cy="4327742"/>
          </a:xfrm>
        </p:spPr>
        <p:txBody>
          <a:bodyPr>
            <a:normAutofit/>
          </a:bodyPr>
          <a:lstStyle/>
          <a:p>
            <a:r>
              <a:rPr lang="en-US" sz="2400" dirty="0" smtClean="0"/>
              <a:t>Moving from grading to assessment</a:t>
            </a:r>
          </a:p>
          <a:p>
            <a:r>
              <a:rPr lang="en-US" sz="2400" dirty="0" smtClean="0"/>
              <a:t>SOCI 211 Marriage and Family</a:t>
            </a:r>
          </a:p>
          <a:p>
            <a:pPr lvl="1"/>
            <a:r>
              <a:rPr lang="en-US" sz="2200" dirty="0" smtClean="0"/>
              <a:t>Liberal Education Program SLO = Diversity</a:t>
            </a:r>
          </a:p>
          <a:p>
            <a:pPr lvl="1"/>
            <a:r>
              <a:rPr lang="en-US" sz="2200" dirty="0" smtClean="0"/>
              <a:t>Program SLOs = Diversity</a:t>
            </a:r>
          </a:p>
          <a:p>
            <a:pPr marL="274320" lvl="1" indent="0">
              <a:buNone/>
            </a:pPr>
            <a:endParaRPr lang="en-US" sz="2200" dirty="0" smtClean="0"/>
          </a:p>
          <a:p>
            <a:r>
              <a:rPr lang="en-US" sz="2400" dirty="0" smtClean="0"/>
              <a:t>YES, we cover all the objectives throughout the course</a:t>
            </a:r>
          </a:p>
          <a:p>
            <a:r>
              <a:rPr lang="en-US" sz="2400" dirty="0" smtClean="0"/>
              <a:t>How do I prove that the students in this course have met the Diversity goal?  </a:t>
            </a:r>
          </a:p>
          <a:p>
            <a:r>
              <a:rPr lang="en-US" sz="2400" dirty="0" smtClean="0"/>
              <a:t>Embedded Assignment: Interviews with International Students</a:t>
            </a:r>
          </a:p>
          <a:p>
            <a:endParaRPr lang="en-US" sz="2400" dirty="0"/>
          </a:p>
        </p:txBody>
      </p:sp>
    </p:spTree>
    <p:extLst>
      <p:ext uri="{BB962C8B-B14F-4D97-AF65-F5344CB8AC3E}">
        <p14:creationId xmlns:p14="http://schemas.microsoft.com/office/powerpoint/2010/main" val="3499787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2917</TotalTime>
  <Words>962</Words>
  <Application>Microsoft Office PowerPoint</Application>
  <PresentationFormat>Widescreen</PresentationFormat>
  <Paragraphs>134</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Rockwell</vt:lpstr>
      <vt:lpstr>Rockwell Condensed</vt:lpstr>
      <vt:lpstr>Times New Roman</vt:lpstr>
      <vt:lpstr>Wingdings</vt:lpstr>
      <vt:lpstr>Wood Type</vt:lpstr>
      <vt:lpstr>Thinking about Assessment in a programmatic way</vt:lpstr>
      <vt:lpstr>Today’s Agenda</vt:lpstr>
      <vt:lpstr>Funny exam answers</vt:lpstr>
      <vt:lpstr>Backwards Design</vt:lpstr>
      <vt:lpstr>PowerPoint Presentation</vt:lpstr>
      <vt:lpstr>What do we really want to know…desired results for program</vt:lpstr>
      <vt:lpstr>Assessment Level 1:  Student learning outcomes (slo)</vt:lpstr>
      <vt:lpstr>Assessment Level 1:  SLOs vs. Goals</vt:lpstr>
      <vt:lpstr>Assessment Level 2 Determine Assessment measures and  collect evidence</vt:lpstr>
      <vt:lpstr>Grading Vs Assessment</vt:lpstr>
      <vt:lpstr>Strategy and Instrument</vt:lpstr>
      <vt:lpstr>Rework assignment “Learning about cultural differences from our international students”</vt:lpstr>
      <vt:lpstr>Results:  mean score by criteria (score of 0-4)</vt:lpstr>
      <vt:lpstr>Assessment Level 3: Analyze evidence</vt:lpstr>
      <vt:lpstr>Assessment Level 4: Documentation of continuous improvement</vt:lpstr>
      <vt:lpstr>Big take-away</vt:lpstr>
    </vt:vector>
  </TitlesOfParts>
  <Company>Southwest Minnesota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Day</dc:title>
  <dc:creator>Brownfield, Kristi A</dc:creator>
  <cp:lastModifiedBy>Waid-Lindberg, Courtney A</cp:lastModifiedBy>
  <cp:revision>74</cp:revision>
  <dcterms:created xsi:type="dcterms:W3CDTF">2017-02-02T20:58:39Z</dcterms:created>
  <dcterms:modified xsi:type="dcterms:W3CDTF">2017-10-27T15:25:28Z</dcterms:modified>
</cp:coreProperties>
</file>